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 name="Shape 3"/>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 name="Shape 5"/>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 name="Shape 6"/>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 name="Shape 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lvl1pPr indent="0" marL="0" marR="0" rtl="0" algn="r">
              <a:spcBef>
                <a:spcPts val="0"/>
              </a:spcBef>
              <a:buNone/>
              <a:defRPr b="0" baseline="0" i="0" sz="1200" u="none" cap="none" strike="noStrike">
                <a:solidFill>
                  <a:schemeClr val="dk1"/>
                </a:solidFill>
                <a:latin typeface="Calibri"/>
                <a:ea typeface="Calibri"/>
                <a:cs typeface="Calibri"/>
                <a:sym typeface="Calibri"/>
              </a:defRPr>
            </a:lvl1pPr>
          </a:lstStyle>
          <a:p>
            <a:pPr indent="0" lvl="0" marL="0">
              <a:spcBef>
                <a:spcPts val="0"/>
              </a:spcBef>
              <a:buSzPct val="25000"/>
              <a:buNone/>
            </a:pPr>
            <a:fld id="{00000000-1234-1234-1234-123412341234}" type="slidenum">
              <a:rPr lang="en-US"/>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salon.com/2015/04/27/lack_of_science_funding_is_seriously_threatening_u_s_national_security_according_to_mit_report/"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97" name="Shape 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62" name="Shape 16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Let’s talk about science myths in politics. But Don’t Panic. Most of you are probably holding on to a few myths. First, you might think, “Everything is basically okay,” but as we’ve seen today, it isn’t. And then you might think, well, I’ll just vote Democratic and they’ll fix it. But Democrats have their own issues with science. In 2011, President Obama shut down funding for the Tevatron, our nation’s most powerful particle accelerator. He said that the money just wasn’t there, but this was the same year that billions of stimulus dollars got spent on alternative energy loans, many of which like Solyndra went nowhere, when nuclear power is the obvious answer to climate change.</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The third stage of grief is to give up. It’s easy to think it’s hopeless. But I have good news. It’s not hopeless, and people like you and me really can make a difference.</a:t>
            </a:r>
          </a:p>
        </p:txBody>
      </p:sp>
      <p:sp>
        <p:nvSpPr>
          <p:cNvPr id="163" name="Shape 16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0" name="Shape 17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I know, because I spent two administrations working in the White House, and worked for four US Senators. A decade ago, I worked for Senator Sessions, a Republican, on the global bill to reduce AIDS in Africa. His original thought was we had to put as much money into abstinence education as possible, but I found something scientific that he could champion. Too many children were getting AIDS because medical syringes were being pulled out of the trash and repackaged. We got the US government to pay for new syringes so that old ones would not be reused.</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Here’s a Democratic version of that story that just happened last month.</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171" name="Shape 17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6" name="Shape 176"/>
        <p:cNvGrpSpPr/>
        <p:nvPr/>
      </p:nvGrpSpPr>
      <p:grpSpPr>
        <a:xfrm>
          <a:off x="0" y="0"/>
          <a:ext cx="0" cy="0"/>
          <a:chOff x="0" y="0"/>
          <a:chExt cx="0" cy="0"/>
        </a:xfrm>
      </p:grpSpPr>
      <p:sp>
        <p:nvSpPr>
          <p:cNvPr id="177" name="Shape 1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8" name="Shape 17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This is a baby with whooping cough, a 19th century disease that has been wiped out in the developed world through vaccinations… but only if you actually get your kids vaccinated.</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Nearly all US states allow a religious exemption so that if you don’t want your kids to be vaccinated, you don’t have to. This has been especially bad in nutty California, leading to a measles outbreak and the death of 10 infants like this one due to an outbreak of whooping cough with 6,000 cases reported in 2010, and another 3,000 cases just in the first half of 2014.</a:t>
            </a:r>
          </a:p>
        </p:txBody>
      </p:sp>
      <p:sp>
        <p:nvSpPr>
          <p:cNvPr id="179" name="Shape 17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6" name="Shape 18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So in California, those of us who support science formed a grassroots movement to change the law. On June 30, Governor Jerry Brown signed a new law outlawing a family’s religious and personal beliefs as reasons to exempt schoolchildren from vaccinations. This was a big win for science, and now we can use this law as a model in every other US state across the country. I know that politics seems hopeless and confusing, but politicians listen to voters a lot more than you think. YOU really can make a difference in fighting those who oppose science and educating those who just don’t know enough.</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187" name="Shape 18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3" name="Shape 19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00000"/>
              </a:lnSpc>
              <a:spcBef>
                <a:spcPts val="0"/>
              </a:spcBef>
              <a:spcAft>
                <a:spcPts val="800"/>
              </a:spcAft>
              <a:buNone/>
            </a:pPr>
            <a:r>
              <a:rPr lang="en-US" sz="1100">
                <a:solidFill>
                  <a:schemeClr val="dk1"/>
                </a:solidFill>
                <a:latin typeface="Calibri"/>
                <a:ea typeface="Calibri"/>
                <a:cs typeface="Calibri"/>
                <a:sym typeface="Calibri"/>
              </a:rPr>
              <a:t>House Bill 13-1089 was introduced to the Colorado state house of representatives in January of 2013. This legislation would essentially provide academic freedom acts for K-12 as well as institutions of higher learning that would allow instructors to encourage students to question the validity of the theory of evolution and climate change. It would allow for students to be misinformed as to the level of actual scientific controversy regarding the science supporting evolution and climate change. While the bill was never passed, it sheds light on the battle going on in schools across the country. In April 2015, a similar bill was introduced in Alabama. House bill 592 would give teachers permission to teach whatever they believed regarding science in the classroom without the fear of authorities intervening.</a:t>
            </a:r>
          </a:p>
          <a:p>
            <a:pPr>
              <a:lnSpc>
                <a:spcPct val="100000"/>
              </a:lnSpc>
              <a:spcBef>
                <a:spcPts val="0"/>
              </a:spcBef>
              <a:buNone/>
            </a:pPr>
            <a:r>
              <a:rPr lang="en-US" sz="1100">
                <a:solidFill>
                  <a:schemeClr val="dk1"/>
                </a:solidFill>
                <a:latin typeface="Calibri"/>
                <a:ea typeface="Calibri"/>
                <a:cs typeface="Calibri"/>
                <a:sym typeface="Calibri"/>
              </a:rPr>
              <a:t>A similar bill in Arizona explains the reasoning that is used to support these bills. The proponents of these bills use the argument that science is based on critical thinking, and therefore, it is beneficial for students to question scientific controversies. However, this leads to students being misinformed about what issues are controversial. </a:t>
            </a:r>
          </a:p>
        </p:txBody>
      </p:sp>
      <p:sp>
        <p:nvSpPr>
          <p:cNvPr id="194" name="Shape 194"/>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0" name="Shape 20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00000"/>
              </a:lnSpc>
              <a:spcBef>
                <a:spcPts val="0"/>
              </a:spcBef>
              <a:spcAft>
                <a:spcPts val="800"/>
              </a:spcAft>
              <a:buNone/>
            </a:pPr>
            <a:r>
              <a:rPr lang="en-US" sz="1100">
                <a:solidFill>
                  <a:schemeClr val="dk1"/>
                </a:solidFill>
                <a:latin typeface="Calibri"/>
                <a:ea typeface="Calibri"/>
                <a:cs typeface="Calibri"/>
                <a:sym typeface="Calibri"/>
              </a:rPr>
              <a:t>A congressional spending panel has proposed a budget that would reduce the budget of the National Science Foundation for research in social and geosciences by 16 percent. However, this decrease is tucked into a $51 billion spending bill. The panel has said that the money should only be used for sciences that directly help the country. The bill which has already been approved by the appropriations committee for the 2016 budget only gives $50 million to the NSF which is only a 0.7 increase which falls far short of the 5.2 percent increase suggested by President Obama. The fact that the bill only places value on the hard sciences like engineering biology reflects a misunderstanding as to why fields like behavioral science are so important.</a:t>
            </a:r>
          </a:p>
          <a:p>
            <a:pPr lvl="0" rtl="0">
              <a:lnSpc>
                <a:spcPct val="100000"/>
              </a:lnSpc>
              <a:spcBef>
                <a:spcPts val="0"/>
              </a:spcBef>
              <a:buClr>
                <a:schemeClr val="dk1"/>
              </a:buClr>
              <a:buFont typeface="Arial"/>
              <a:buNone/>
            </a:pPr>
            <a:r>
              <a:t/>
            </a:r>
            <a:endParaRPr sz="1100">
              <a:solidFill>
                <a:schemeClr val="dk1"/>
              </a:solidFill>
              <a:latin typeface="Calibri"/>
              <a:ea typeface="Calibri"/>
              <a:cs typeface="Calibri"/>
              <a:sym typeface="Calibri"/>
            </a:endParaRPr>
          </a:p>
          <a:p>
            <a:pPr lvl="0" rtl="0">
              <a:lnSpc>
                <a:spcPct val="100000"/>
              </a:lnSpc>
              <a:spcBef>
                <a:spcPts val="0"/>
              </a:spcBef>
              <a:spcAft>
                <a:spcPts val="800"/>
              </a:spcAft>
              <a:buClr>
                <a:schemeClr val="dk1"/>
              </a:buClr>
              <a:buSzPct val="100000"/>
              <a:buFont typeface="Arial"/>
              <a:buNone/>
            </a:pPr>
            <a:r>
              <a:rPr lang="en-US" sz="1100" u="sng">
                <a:solidFill>
                  <a:srgbClr val="0563C1"/>
                </a:solidFill>
                <a:latin typeface="Calibri"/>
                <a:ea typeface="Calibri"/>
                <a:cs typeface="Calibri"/>
                <a:sym typeface="Calibri"/>
                <a:hlinkClick r:id="rId2"/>
              </a:rPr>
              <a:t>http://www.salon.com/2015/04/27/lack_of_science_funding_is_seriously_threatening_u_s_national_security_according_to_mit_report/</a:t>
            </a:r>
          </a:p>
          <a:p>
            <a:pPr lvl="0" rtl="0">
              <a:lnSpc>
                <a:spcPct val="100000"/>
              </a:lnSpc>
              <a:spcBef>
                <a:spcPts val="0"/>
              </a:spcBef>
              <a:spcAft>
                <a:spcPts val="800"/>
              </a:spcAft>
              <a:buClr>
                <a:schemeClr val="dk1"/>
              </a:buClr>
              <a:buSzPct val="100000"/>
              <a:buFont typeface="Arial"/>
              <a:buNone/>
            </a:pPr>
            <a:r>
              <a:rPr lang="en-US" sz="1100">
                <a:solidFill>
                  <a:schemeClr val="dk1"/>
                </a:solidFill>
                <a:latin typeface="Calibri"/>
                <a:ea typeface="Calibri"/>
                <a:cs typeface="Calibri"/>
                <a:sym typeface="Calibri"/>
              </a:rPr>
              <a:t>Science funding is at its lowest level since the Second World War. According to researchers at MIT the lack of science funding could result in what they call an “innovation deficit.” Europe landed a space ship on a comet and china invented the world’s fastest super computer. America’s future is threatened because it could fall behind.</a:t>
            </a:r>
          </a:p>
          <a:p>
            <a:pPr>
              <a:lnSpc>
                <a:spcPct val="100000"/>
              </a:lnSpc>
              <a:spcBef>
                <a:spcPts val="0"/>
              </a:spcBef>
              <a:buNone/>
            </a:pPr>
            <a:r>
              <a:t/>
            </a:r>
            <a:endParaRPr/>
          </a:p>
        </p:txBody>
      </p:sp>
      <p:sp>
        <p:nvSpPr>
          <p:cNvPr id="201" name="Shape 201"/>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8" name="Shape 20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00000"/>
              </a:lnSpc>
              <a:spcBef>
                <a:spcPts val="0"/>
              </a:spcBef>
              <a:spcAft>
                <a:spcPts val="800"/>
              </a:spcAft>
              <a:buNone/>
            </a:pPr>
            <a:r>
              <a:rPr lang="en-US" sz="1100">
                <a:solidFill>
                  <a:schemeClr val="dk1"/>
                </a:solidFill>
                <a:latin typeface="Calibri"/>
                <a:ea typeface="Calibri"/>
                <a:cs typeface="Calibri"/>
                <a:sym typeface="Calibri"/>
              </a:rPr>
              <a:t>“As of January 8, Senator Ted Cruz (R-TX) is now the chairman of the Senate Subcommittee on Space, Science and Competitiveness for the 114th Congress. This will allow Cruz to regulate funding for NASA and other science programs. This news is particularly disturbing given the Senator’s appalling track record when it comes to NASA and science.”</a:t>
            </a:r>
          </a:p>
          <a:p>
            <a:pPr lvl="0" rtl="0">
              <a:lnSpc>
                <a:spcPct val="100000"/>
              </a:lnSpc>
              <a:spcBef>
                <a:spcPts val="0"/>
              </a:spcBef>
              <a:buNone/>
            </a:pPr>
            <a:r>
              <a:rPr lang="en-US" sz="1100">
                <a:solidFill>
                  <a:schemeClr val="dk1"/>
                </a:solidFill>
                <a:latin typeface="Calibri"/>
                <a:ea typeface="Calibri"/>
                <a:cs typeface="Calibri"/>
                <a:sym typeface="Calibri"/>
              </a:rPr>
              <a:t>Cruz’s antics caused the 16 day shutdown of the government. This significantly hurt data collection for NASA in all areas from space, to diseases, to food safety. He also opposes climate change which 97 percent of scientists believe to be true. </a:t>
            </a:r>
          </a:p>
        </p:txBody>
      </p:sp>
      <p:sp>
        <p:nvSpPr>
          <p:cNvPr id="209" name="Shape 209"/>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0" name="Shape 22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lnSpc>
                <a:spcPct val="100000"/>
              </a:lnSpc>
              <a:spcBef>
                <a:spcPts val="0"/>
              </a:spcBef>
              <a:spcAft>
                <a:spcPts val="0"/>
              </a:spcAft>
              <a:buClr>
                <a:schemeClr val="dk1"/>
              </a:buClr>
              <a:buSzPct val="100000"/>
              <a:buFont typeface="Arial"/>
              <a:buNone/>
            </a:pPr>
            <a:r>
              <a:rPr lang="en-US" sz="1100">
                <a:solidFill>
                  <a:schemeClr val="dk1"/>
                </a:solidFill>
                <a:latin typeface="Calibri"/>
                <a:ea typeface="Calibri"/>
                <a:cs typeface="Calibri"/>
                <a:sym typeface="Calibri"/>
              </a:rPr>
              <a:t>“A large number of major party contenders for political office this year took anti-science positions against evolution, human-induced climate change, vaccines, stem cell research, and more.</a:t>
            </a:r>
          </a:p>
          <a:p>
            <a:pPr lvl="0" rtl="0">
              <a:lnSpc>
                <a:spcPct val="100000"/>
              </a:lnSpc>
              <a:spcBef>
                <a:spcPts val="0"/>
              </a:spcBef>
              <a:spcAft>
                <a:spcPts val="0"/>
              </a:spcAft>
              <a:buClr>
                <a:schemeClr val="dk1"/>
              </a:buClr>
              <a:buSzPct val="100000"/>
              <a:buFont typeface="Arial"/>
              <a:buNone/>
            </a:pPr>
            <a:r>
              <a:rPr lang="en-US" sz="1100">
                <a:solidFill>
                  <a:schemeClr val="dk1"/>
                </a:solidFill>
                <a:latin typeface="Calibri"/>
                <a:ea typeface="Calibri"/>
                <a:cs typeface="Calibri"/>
                <a:sym typeface="Calibri"/>
              </a:rPr>
              <a:t>Such positions are surprising because the economy is such a big factor in this election, and half the economic growth since World War II can be traced to innovations in science and technology.</a:t>
            </a:r>
          </a:p>
          <a:p>
            <a:pPr lvl="0" rtl="0">
              <a:lnSpc>
                <a:spcPct val="100000"/>
              </a:lnSpc>
              <a:spcBef>
                <a:spcPts val="0"/>
              </a:spcBef>
              <a:spcAft>
                <a:spcPts val="0"/>
              </a:spcAft>
              <a:buClr>
                <a:schemeClr val="dk1"/>
              </a:buClr>
              <a:buSzPct val="100000"/>
              <a:buFont typeface="Arial"/>
              <a:buNone/>
            </a:pPr>
            <a:r>
              <a:rPr lang="en-US" sz="1100">
                <a:solidFill>
                  <a:schemeClr val="dk1"/>
                </a:solidFill>
                <a:latin typeface="Calibri"/>
                <a:ea typeface="Calibri"/>
                <a:cs typeface="Calibri"/>
                <a:sym typeface="Calibri"/>
              </a:rPr>
              <a:t>Partisans at both ends of the political spectrum have been guilty of science denialism. But the Republican version is particularly dangerous because it attacks the validity of science itself.</a:t>
            </a:r>
          </a:p>
          <a:p>
            <a:pPr rtl="0">
              <a:lnSpc>
                <a:spcPct val="100000"/>
              </a:lnSpc>
              <a:spcBef>
                <a:spcPts val="0"/>
              </a:spcBef>
              <a:spcAft>
                <a:spcPts val="0"/>
              </a:spcAft>
              <a:buNone/>
            </a:pPr>
            <a:r>
              <a:rPr lang="en-US" sz="1100">
                <a:solidFill>
                  <a:schemeClr val="dk1"/>
                </a:solidFill>
                <a:latin typeface="Calibri"/>
                <a:ea typeface="Calibri"/>
                <a:cs typeface="Calibri"/>
                <a:sym typeface="Calibri"/>
              </a:rPr>
              <a:t>U.S. voters must push candidates and elected officials to express their views on the major science questions facing the nation or risk losing out to those countries with reality-based policies.”</a:t>
            </a:r>
          </a:p>
          <a:p>
            <a:pPr rtl="0">
              <a:lnSpc>
                <a:spcPct val="100000"/>
              </a:lnSpc>
              <a:spcBef>
                <a:spcPts val="0"/>
              </a:spcBef>
              <a:spcAft>
                <a:spcPts val="0"/>
              </a:spcAft>
              <a:buNone/>
            </a:pPr>
            <a:r>
              <a:t/>
            </a:r>
            <a:endParaRPr sz="1100">
              <a:solidFill>
                <a:schemeClr val="dk1"/>
              </a:solidFill>
              <a:latin typeface="Calibri"/>
              <a:ea typeface="Calibri"/>
              <a:cs typeface="Calibri"/>
              <a:sym typeface="Calibri"/>
            </a:endParaRPr>
          </a:p>
          <a:p>
            <a:pPr>
              <a:lnSpc>
                <a:spcPct val="100000"/>
              </a:lnSpc>
              <a:spcBef>
                <a:spcPts val="0"/>
              </a:spcBef>
              <a:spcAft>
                <a:spcPts val="0"/>
              </a:spcAft>
              <a:buNone/>
            </a:pPr>
            <a:r>
              <a:rPr lang="en-US" sz="1100">
                <a:solidFill>
                  <a:schemeClr val="dk1"/>
                </a:solidFill>
                <a:latin typeface="Calibri"/>
                <a:ea typeface="Calibri"/>
                <a:cs typeface="Calibri"/>
                <a:sym typeface="Calibri"/>
              </a:rPr>
              <a:t>https://www.scientificamerican.com/article/antiscience-beliefs-jeopardize-us-democracy/	</a:t>
            </a:r>
          </a:p>
        </p:txBody>
      </p:sp>
      <p:sp>
        <p:nvSpPr>
          <p:cNvPr id="221" name="Shape 221"/>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8" name="Shape 228"/>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US" sz="1100">
                <a:solidFill>
                  <a:schemeClr val="dk1"/>
                </a:solidFill>
                <a:latin typeface="Calibri"/>
                <a:ea typeface="Calibri"/>
                <a:cs typeface="Calibri"/>
                <a:sym typeface="Calibri"/>
              </a:rPr>
              <a:t>“Congresswoman Barbara Lee (D-CA-31) has once again introduced the Real Education for Healthy Youth Act of 2015, HR 1706 (REHYA), a bill that would provide comprehensive sexuality education for youth and young adults and includes funding for teacher training in sexuality education.”</a:t>
            </a:r>
          </a:p>
          <a:p>
            <a:pPr rtl="0">
              <a:spcBef>
                <a:spcPts val="0"/>
              </a:spcBef>
              <a:buNone/>
            </a:pPr>
            <a:r>
              <a:rPr lang="en-US" sz="1100">
                <a:solidFill>
                  <a:schemeClr val="dk1"/>
                </a:solidFill>
                <a:latin typeface="Calibri"/>
                <a:ea typeface="Calibri"/>
                <a:cs typeface="Calibri"/>
                <a:sym typeface="Calibri"/>
              </a:rPr>
              <a:t>In California, it was ruled that an abstinence only sex education program violated state law. This is because this is medically inaccurate. California is 1 of only thirteen states that requires medically accurate sex education.</a:t>
            </a:r>
          </a:p>
          <a:p>
            <a:pPr>
              <a:spcBef>
                <a:spcPts val="0"/>
              </a:spcBef>
              <a:buNone/>
            </a:pPr>
            <a:r>
              <a:rPr lang="en-US" sz="1100">
                <a:solidFill>
                  <a:schemeClr val="dk1"/>
                </a:solidFill>
                <a:latin typeface="Calibri"/>
                <a:ea typeface="Calibri"/>
                <a:cs typeface="Calibri"/>
                <a:sym typeface="Calibri"/>
              </a:rPr>
              <a:t>There is no federal mandate that requires sex education so it is left up to the states which leave it up to school districts which leave it up to individual schools. As a result there are many different and conflicting laws.</a:t>
            </a:r>
          </a:p>
        </p:txBody>
      </p:sp>
      <p:sp>
        <p:nvSpPr>
          <p:cNvPr id="229" name="Shape 229"/>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35" name="Shape 23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Challenging politicians on skeptic issues is a core issue at the Secular Policy Institute, the non-profit organization that I run. We use the word “secular” instead of “atheist” because we’re not all atheists. We’re people who believe in a secular society, in separation of church and state, and that government decisions should be made based on reason and science.</a:t>
            </a:r>
          </a:p>
        </p:txBody>
      </p:sp>
      <p:sp>
        <p:nvSpPr>
          <p:cNvPr id="236" name="Shape 23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3" name="Shape 10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Everyone knows that Nancy Reagan had an astrologer. Her name was Joan Quigley.</a:t>
            </a:r>
          </a:p>
          <a:p>
            <a:pPr indent="0" lvl="0" marL="0" marR="0" rtl="0" algn="l">
              <a:lnSpc>
                <a:spcPct val="100000"/>
              </a:lnSpc>
              <a:spcBef>
                <a:spcPts val="0"/>
              </a:spcBef>
              <a:spcAft>
                <a:spcPts val="0"/>
              </a:spcAft>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We’d like to believe that she had no real influence but President Reagan’s Chief of Staff, in his autobiography, wrote “Virtually every major move the Reagans made… was cleared in advance by [Quigley] who drew up horoscopes.”</a:t>
            </a:r>
          </a:p>
          <a:p>
            <a:pPr indent="0" lvl="0" marL="0" marR="0" rtl="0" algn="l">
              <a:lnSpc>
                <a:spcPct val="100000"/>
              </a:lnSpc>
              <a:spcBef>
                <a:spcPts val="0"/>
              </a:spcBef>
              <a:spcAft>
                <a:spcPts val="0"/>
              </a:spcAft>
              <a:buClr>
                <a:schemeClr val="dk1"/>
              </a:buClr>
              <a:buFont typeface="Calibri"/>
              <a:buNone/>
            </a:pPr>
            <a:r>
              <a:t/>
            </a:r>
            <a:endParaRPr b="0" baseline="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ct val="25000"/>
              <a:buFont typeface="Calibri"/>
              <a:buNone/>
            </a:pPr>
            <a:r>
              <a:rPr b="0" baseline="0" i="0" lang="en-US" sz="1200" u="none" cap="none" strike="noStrike">
                <a:solidFill>
                  <a:schemeClr val="dk1"/>
                </a:solidFill>
                <a:latin typeface="Calibri"/>
                <a:ea typeface="Calibri"/>
                <a:cs typeface="Calibri"/>
                <a:sym typeface="Calibri"/>
              </a:rPr>
              <a:t>It’s funny because we know that Republicans have funny beliefs. But what about Democrats?</a:t>
            </a:r>
          </a:p>
        </p:txBody>
      </p:sp>
      <p:sp>
        <p:nvSpPr>
          <p:cNvPr id="104" name="Shape 10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42" name="Shape 24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For example, here I am with Richard Dawkins bringing reason and science directly to members of Congress through private meetings in their offices and through a congressional briefing.</a:t>
            </a:r>
          </a:p>
        </p:txBody>
      </p:sp>
      <p:sp>
        <p:nvSpPr>
          <p:cNvPr id="243" name="Shape 24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50" name="Shape 25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We also produce reports such as the Secular Resource Guide, which proves that secular people and skeptics form a large voting bloc, so politicians should listen to us. And the Secular Policy Guide, which tells politicians how science informs policy decisions. We’ve also exposed fraud in the faith-based initiative, where religious organizations get paid to provide services like sex education, which they don’t really get and perform poorly at.</a:t>
            </a:r>
          </a:p>
        </p:txBody>
      </p:sp>
      <p:sp>
        <p:nvSpPr>
          <p:cNvPr id="251" name="Shape 25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0" name="Shape 26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61" name="Shape 261"/>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9" name="Shape 26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70" name="Shape 270"/>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8" name="Shape 27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79" name="Shape 279"/>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87" name="Shape 28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88" name="Shape 288"/>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97" name="Shape 29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298" name="Shape 298"/>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5" name="Shape 305"/>
        <p:cNvGrpSpPr/>
        <p:nvPr/>
      </p:nvGrpSpPr>
      <p:grpSpPr>
        <a:xfrm>
          <a:off x="0" y="0"/>
          <a:ext cx="0" cy="0"/>
          <a:chOff x="0" y="0"/>
          <a:chExt cx="0" cy="0"/>
        </a:xfrm>
      </p:grpSpPr>
      <p:sp>
        <p:nvSpPr>
          <p:cNvPr id="306" name="Shape 3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07" name="Shape 30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308" name="Shape 308"/>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4" name="Shape 314"/>
        <p:cNvGrpSpPr/>
        <p:nvPr/>
      </p:nvGrpSpPr>
      <p:grpSpPr>
        <a:xfrm>
          <a:off x="0" y="0"/>
          <a:ext cx="0" cy="0"/>
          <a:chOff x="0" y="0"/>
          <a:chExt cx="0" cy="0"/>
        </a:xfrm>
      </p:grpSpPr>
      <p:sp>
        <p:nvSpPr>
          <p:cNvPr id="315" name="Shape 3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16" name="Shape 31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317" name="Shape 317"/>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2" name="Shape 322"/>
        <p:cNvGrpSpPr/>
        <p:nvPr/>
      </p:nvGrpSpPr>
      <p:grpSpPr>
        <a:xfrm>
          <a:off x="0" y="0"/>
          <a:ext cx="0" cy="0"/>
          <a:chOff x="0" y="0"/>
          <a:chExt cx="0" cy="0"/>
        </a:xfrm>
      </p:grpSpPr>
      <p:sp>
        <p:nvSpPr>
          <p:cNvPr id="323" name="Shape 32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24" name="Shape 32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325" name="Shape 325"/>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0" name="Shape 11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A Pew Study in 2009 (“Many Americans Mix Multiple Faiths“) found that even more Democrats believe in Fortune Tellers and Astrology. And 36% of Democrats believe they have communicated with the dead, compared to 21% of Repubiclans. But really it is BOTH parties. Everyone has strange beliefs, and this definitely affects Congress and our nation’s laws. And thus it affects YOU.</a:t>
            </a:r>
          </a:p>
        </p:txBody>
      </p:sp>
      <p:sp>
        <p:nvSpPr>
          <p:cNvPr id="111" name="Shape 11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8" name="Shape 328"/>
        <p:cNvGrpSpPr/>
        <p:nvPr/>
      </p:nvGrpSpPr>
      <p:grpSpPr>
        <a:xfrm>
          <a:off x="0" y="0"/>
          <a:ext cx="0" cy="0"/>
          <a:chOff x="0" y="0"/>
          <a:chExt cx="0" cy="0"/>
        </a:xfrm>
      </p:grpSpPr>
      <p:sp>
        <p:nvSpPr>
          <p:cNvPr id="329" name="Shape 32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30" name="Shape 33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The Secular Policy Institute is also the world’s largest coalition of secular organizations, with more than 300 groups representing millions of people in the United States and around the world. We also have the largest and most prestigious secular think tank in the world.</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 If you have time, talk about some of the fellows, their work and specifically how we help them and take partial credit for their successes. ]</a:t>
            </a:r>
          </a:p>
        </p:txBody>
      </p:sp>
      <p:sp>
        <p:nvSpPr>
          <p:cNvPr id="331" name="Shape 33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6" name="Shape 336"/>
        <p:cNvGrpSpPr/>
        <p:nvPr/>
      </p:nvGrpSpPr>
      <p:grpSpPr>
        <a:xfrm>
          <a:off x="0" y="0"/>
          <a:ext cx="0" cy="0"/>
          <a:chOff x="0" y="0"/>
          <a:chExt cx="0" cy="0"/>
        </a:xfrm>
      </p:grpSpPr>
      <p:sp>
        <p:nvSpPr>
          <p:cNvPr id="337" name="Shape 3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38" name="Shape 33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339" name="Shape 339"/>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4" name="Shape 344"/>
        <p:cNvGrpSpPr/>
        <p:nvPr/>
      </p:nvGrpSpPr>
      <p:grpSpPr>
        <a:xfrm>
          <a:off x="0" y="0"/>
          <a:ext cx="0" cy="0"/>
          <a:chOff x="0" y="0"/>
          <a:chExt cx="0" cy="0"/>
        </a:xfrm>
      </p:grpSpPr>
      <p:sp>
        <p:nvSpPr>
          <p:cNvPr id="345" name="Shape 3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46" name="Shape 34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So I invite you to get involved, so visit SecularPolicyInstitute.net and sign up for our newsletter and read through some of the amazing resources and policy papers that we’ve collected. Together we’re going to score big wins for science with both Republicans and Democrats. Thank you.</a:t>
            </a:r>
          </a:p>
        </p:txBody>
      </p:sp>
      <p:sp>
        <p:nvSpPr>
          <p:cNvPr id="347" name="Shape 34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19" name="Shape 119"/>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This is Senator Tom Harkin, who until he retired this year chaired the Senate subcommittee that funds the National Institutes of Health.</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Unfortunately Senator Harkin was an advocate for alternative medicine, and created </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He also created the National Center for Complementary and Alternative Medicine, which is a real part of the NIH. It now spends 130 million dollars a year on phony homeopathic  treatments such as therapeutic touch for curing bone cancer, and using bee pollen to treat allergies. Harkin personally took up to 60 bee pollen pills a day. He is a Democrat.</a:t>
            </a:r>
          </a:p>
        </p:txBody>
      </p:sp>
      <p:sp>
        <p:nvSpPr>
          <p:cNvPr id="120" name="Shape 12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25" name="Shape 12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This is former Congresswoman and Presidential Candidate Michelle Bachman, saying on NBC’s Today Show that vaccinations cause mental retardation. She of course is a Republican.</a:t>
            </a:r>
          </a:p>
        </p:txBody>
      </p:sp>
      <p:sp>
        <p:nvSpPr>
          <p:cNvPr id="126" name="Shape 12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3" name="Shape 13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Half of Republicans believe the early is only 10,000 years old…but so do a third of Democrats.</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Democrats don’t like nuclear power, genetically modified foods, and industrial chemistry, even though these technologies have enriched lives and fed millions of people. Republicans don’t like sex education. They seem to be willfully ignoring the evidence that when you don’t teach kids safe sex, their sex isn’t safe. This is why Texas, which bans sex education, has a massive chlamydia outbreak and is the 5th worst US state on teen pregnancy.</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Republicans are more likely to oppose science because they fear the Devil. Democrats are more likely to oppose science because they fear corporations.</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Either way, it leads to a surprising finding: anti-science attitudes are everywhere.</a:t>
            </a:r>
          </a:p>
        </p:txBody>
      </p:sp>
      <p:sp>
        <p:nvSpPr>
          <p:cNvPr id="134" name="Shape 13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1" name="Shape 141"/>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Perhaps that’s why the percent of the US federal budget going to research and development is at an all-time low in recent history.</a:t>
            </a:r>
          </a:p>
        </p:txBody>
      </p:sp>
      <p:sp>
        <p:nvSpPr>
          <p:cNvPr id="142" name="Shape 142"/>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48" name="Shape 14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Let’s take just one issue. More than 56% of Republicans either deny or question the science behind climate change.</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Presidential candidate Jeb Bush acknowledges that climate change exists, but doesn’t think humans have caused it.</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And this is something I want you to listen carefully to. If you take away just one thing from this speech, this is it.</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In May, just hours after President Obama urged action on climate change, Jeb Bush said, “For the people to say the science is decided on, this is just really arrogant”.</a:t>
            </a:r>
          </a:p>
        </p:txBody>
      </p:sp>
      <p:sp>
        <p:nvSpPr>
          <p:cNvPr id="149" name="Shape 14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55" name="Shape 15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This phrase, intellectual arrogance, is an anti-science tactic. Here are a few phrases to look out for.</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Calling scientists arrogant carries the implication that scientists are just asserting their opinions. They’re not. Scientists have facts. Saying we need to hear both sides of the issue implies that all ideas are equally valid and deserve the same amount of attention. They’re not and they don’t. Finding a few scientists who go against the mainstream ignores the fact that a mainstream consensus exists. The scientific consensus is not a popularity contest. It’s okay to follow the scientific consensus because the scientific method has checks and balances, and it comes from real data.</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And talking about faith is really no substitute for facts. Isn’t it arrogant to say that what you feel in your heart shapes the whole Universe? </a:t>
            </a:r>
          </a:p>
        </p:txBody>
      </p:sp>
      <p:sp>
        <p:nvSpPr>
          <p:cNvPr id="156" name="Shape 15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spTree>
      <p:nvGrpSpPr>
        <p:cNvPr id="10" name="Shape 10"/>
        <p:cNvGrpSpPr/>
        <p:nvPr/>
      </p:nvGrpSpPr>
      <p:grpSpPr>
        <a:xfrm>
          <a:off x="0" y="0"/>
          <a:ext cx="0" cy="0"/>
          <a:chOff x="0" y="0"/>
          <a:chExt cx="0" cy="0"/>
        </a:xfrm>
      </p:grpSpPr>
      <p:sp>
        <p:nvSpPr>
          <p:cNvPr id="11" name="Shape 11"/>
          <p:cNvSpPr txBox="1"/>
          <p:nvPr>
            <p:ph type="title"/>
          </p:nvPr>
        </p:nvSpPr>
        <p:spPr>
          <a:xfrm>
            <a:off x="794668" y="2679771"/>
            <a:ext cx="7892100" cy="1143000"/>
          </a:xfrm>
          <a:prstGeom prst="rect">
            <a:avLst/>
          </a:prstGeom>
          <a:noFill/>
          <a:ln>
            <a:noFill/>
          </a:ln>
        </p:spPr>
        <p:txBody>
          <a:bodyPr anchorCtr="0" anchor="ctr" bIns="91425" lIns="91425" rIns="91425" tIns="91425"/>
          <a:lstStyle>
            <a:lvl1pPr rtl="0" algn="ctr">
              <a:spcBef>
                <a:spcPts val="0"/>
              </a:spcBef>
              <a:buClr>
                <a:schemeClr val="lt1"/>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2" name="Shape 12"/>
          <p:cNvSpPr txBox="1"/>
          <p:nvPr>
            <p:ph idx="1" type="body"/>
          </p:nvPr>
        </p:nvSpPr>
        <p:spPr>
          <a:xfrm>
            <a:off x="794668" y="4146973"/>
            <a:ext cx="7892100" cy="890399"/>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72" name="Shape 72"/>
        <p:cNvGrpSpPr/>
        <p:nvPr/>
      </p:nvGrpSpPr>
      <p:grpSpPr>
        <a:xfrm>
          <a:off x="0" y="0"/>
          <a:ext cx="0" cy="0"/>
          <a:chOff x="0" y="0"/>
          <a:chExt cx="0" cy="0"/>
        </a:xfrm>
      </p:grpSpPr>
      <p:sp>
        <p:nvSpPr>
          <p:cNvPr id="73" name="Shape 73"/>
          <p:cNvSpPr txBox="1"/>
          <p:nvPr>
            <p:ph type="title"/>
          </p:nvPr>
        </p:nvSpPr>
        <p:spPr>
          <a:xfrm>
            <a:off x="1792288" y="4800600"/>
            <a:ext cx="5486399" cy="56669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4" name="Shape 74"/>
          <p:cNvSpPr/>
          <p:nvPr>
            <p:ph idx="2" type="pic"/>
          </p:nvPr>
        </p:nvSpPr>
        <p:spPr>
          <a:xfrm>
            <a:off x="1792288" y="612775"/>
            <a:ext cx="5486399" cy="4114800"/>
          </a:xfrm>
          <a:prstGeom prst="rect">
            <a:avLst/>
          </a:prstGeom>
          <a:noFill/>
          <a:ln>
            <a:noFill/>
          </a:ln>
        </p:spPr>
      </p:sp>
      <p:sp>
        <p:nvSpPr>
          <p:cNvPr id="75" name="Shape 75"/>
          <p:cNvSpPr txBox="1"/>
          <p:nvPr>
            <p:ph idx="1" type="body"/>
          </p:nvPr>
        </p:nvSpPr>
        <p:spPr>
          <a:xfrm>
            <a:off x="1792288" y="5367337"/>
            <a:ext cx="5486399" cy="804899"/>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76" name="Shape 76"/>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7" name="Shape 77"/>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8" name="Shape 78"/>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9" name="Shape 79"/>
        <p:cNvGrpSpPr/>
        <p:nvPr/>
      </p:nvGrpSpPr>
      <p:grpSpPr>
        <a:xfrm>
          <a:off x="0" y="0"/>
          <a:ext cx="0" cy="0"/>
          <a:chOff x="0" y="0"/>
          <a:chExt cx="0" cy="0"/>
        </a:xfrm>
      </p:grpSpPr>
      <p:sp>
        <p:nvSpPr>
          <p:cNvPr id="80" name="Shape 80"/>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rgbClr val="FFC000"/>
              </a:buClr>
              <a:buFont typeface="Cabin"/>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1" name="Shape 81"/>
          <p:cNvSpPr txBox="1"/>
          <p:nvPr>
            <p:ph idx="1" type="body"/>
          </p:nvPr>
        </p:nvSpPr>
        <p:spPr>
          <a:xfrm rot="5400000">
            <a:off x="2308949" y="-251550"/>
            <a:ext cx="4526100" cy="8229600"/>
          </a:xfrm>
          <a:prstGeom prst="rect">
            <a:avLst/>
          </a:prstGeom>
          <a:noFill/>
          <a:ln>
            <a:noFill/>
          </a:ln>
        </p:spPr>
        <p:txBody>
          <a:bodyPr anchorCtr="0" anchor="t" bIns="91425" lIns="91425" rIns="91425" tIns="91425"/>
          <a:lstStyle>
            <a:lvl1pPr indent="-139700" marL="342900" rtl="0" algn="l">
              <a:spcBef>
                <a:spcPts val="640"/>
              </a:spcBef>
              <a:buClr>
                <a:srgbClr val="FFC000"/>
              </a:buClr>
              <a:buFont typeface="Arial"/>
              <a:buChar char="•"/>
              <a:defRPr/>
            </a:lvl1pPr>
            <a:lvl2pPr indent="-107950" marL="742950" rtl="0" algn="l">
              <a:spcBef>
                <a:spcPts val="560"/>
              </a:spcBef>
              <a:buClr>
                <a:srgbClr val="FFC000"/>
              </a:buClr>
              <a:buFont typeface="Arial"/>
              <a:buChar char="–"/>
              <a:defRPr/>
            </a:lvl2pPr>
            <a:lvl3pPr indent="-76200" marL="1143000" rtl="0" algn="l">
              <a:spcBef>
                <a:spcPts val="480"/>
              </a:spcBef>
              <a:buClr>
                <a:srgbClr val="FFC000"/>
              </a:buClr>
              <a:buFont typeface="Arial"/>
              <a:buChar char="•"/>
              <a:defRPr/>
            </a:lvl3pPr>
            <a:lvl4pPr indent="-101600" marL="1600200" rtl="0" algn="l">
              <a:spcBef>
                <a:spcPts val="400"/>
              </a:spcBef>
              <a:buClr>
                <a:srgbClr val="FFC000"/>
              </a:buClr>
              <a:buFont typeface="Arial"/>
              <a:buChar char="–"/>
              <a:defRPr/>
            </a:lvl4pPr>
            <a:lvl5pPr indent="-101600" marL="2057400" rtl="0" algn="l">
              <a:spcBef>
                <a:spcPts val="400"/>
              </a:spcBef>
              <a:buClr>
                <a:srgbClr val="FFC000"/>
              </a:buClr>
              <a:buFont typeface="Arial"/>
              <a:buChar char="»"/>
              <a:defRPr/>
            </a:lvl5pPr>
            <a:lvl6pPr indent="-101600" marL="2514600" rtl="0" algn="l">
              <a:spcBef>
                <a:spcPts val="400"/>
              </a:spcBef>
              <a:buClr>
                <a:schemeClr val="dk1"/>
              </a:buClr>
              <a:buFont typeface="Arial"/>
              <a:buChar char="•"/>
              <a:defRPr/>
            </a:lvl6pPr>
            <a:lvl7pPr indent="-101600" marL="2971800" rtl="0" algn="l">
              <a:spcBef>
                <a:spcPts val="400"/>
              </a:spcBef>
              <a:buClr>
                <a:schemeClr val="dk1"/>
              </a:buClr>
              <a:buFont typeface="Arial"/>
              <a:buChar char="•"/>
              <a:defRPr/>
            </a:lvl7pPr>
            <a:lvl8pPr indent="-101600" marL="3429000" rtl="0" algn="l">
              <a:spcBef>
                <a:spcPts val="400"/>
              </a:spcBef>
              <a:buClr>
                <a:schemeClr val="dk1"/>
              </a:buClr>
              <a:buFont typeface="Arial"/>
              <a:buChar char="•"/>
              <a:defRPr/>
            </a:lvl8pPr>
            <a:lvl9pPr indent="-101600" marL="3886200" rtl="0" algn="l">
              <a:spcBef>
                <a:spcPts val="400"/>
              </a:spcBef>
              <a:buClr>
                <a:schemeClr val="dk1"/>
              </a:buClr>
              <a:buFont typeface="Arial"/>
              <a:buChar char="•"/>
              <a:defRPr/>
            </a:lvl9pPr>
          </a:lstStyle>
          <a:p/>
        </p:txBody>
      </p:sp>
      <p:sp>
        <p:nvSpPr>
          <p:cNvPr id="82" name="Shape 82"/>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3" name="Shape 83"/>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4" name="Shape 84"/>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5" name="Shape 85"/>
        <p:cNvGrpSpPr/>
        <p:nvPr/>
      </p:nvGrpSpPr>
      <p:grpSpPr>
        <a:xfrm>
          <a:off x="0" y="0"/>
          <a:ext cx="0" cy="0"/>
          <a:chOff x="0" y="0"/>
          <a:chExt cx="0" cy="0"/>
        </a:xfrm>
      </p:grpSpPr>
      <p:sp>
        <p:nvSpPr>
          <p:cNvPr id="86" name="Shape 86"/>
          <p:cNvSpPr txBox="1"/>
          <p:nvPr>
            <p:ph type="title"/>
          </p:nvPr>
        </p:nvSpPr>
        <p:spPr>
          <a:xfrm rot="5400000">
            <a:off x="4732349" y="2171687"/>
            <a:ext cx="5851500" cy="2057400"/>
          </a:xfrm>
          <a:prstGeom prst="rect">
            <a:avLst/>
          </a:prstGeom>
          <a:noFill/>
          <a:ln>
            <a:noFill/>
          </a:ln>
        </p:spPr>
        <p:txBody>
          <a:bodyPr anchorCtr="0" anchor="ctr" bIns="91425" lIns="91425" rIns="91425" tIns="91425"/>
          <a:lstStyle>
            <a:lvl1pPr rtl="0" algn="ctr">
              <a:spcBef>
                <a:spcPts val="0"/>
              </a:spcBef>
              <a:buClr>
                <a:srgbClr val="FFC000"/>
              </a:buClr>
              <a:buFont typeface="Cabin"/>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87" name="Shape 87"/>
          <p:cNvSpPr txBox="1"/>
          <p:nvPr>
            <p:ph idx="1" type="body"/>
          </p:nvPr>
        </p:nvSpPr>
        <p:spPr>
          <a:xfrm rot="5400000">
            <a:off x="541350" y="190488"/>
            <a:ext cx="5851500" cy="6019799"/>
          </a:xfrm>
          <a:prstGeom prst="rect">
            <a:avLst/>
          </a:prstGeom>
          <a:noFill/>
          <a:ln>
            <a:noFill/>
          </a:ln>
        </p:spPr>
        <p:txBody>
          <a:bodyPr anchorCtr="0" anchor="t" bIns="91425" lIns="91425" rIns="91425" tIns="91425"/>
          <a:lstStyle>
            <a:lvl1pPr indent="-139700" marL="342900" rtl="0" algn="l">
              <a:spcBef>
                <a:spcPts val="640"/>
              </a:spcBef>
              <a:buClr>
                <a:srgbClr val="FFC000"/>
              </a:buClr>
              <a:buFont typeface="Arial"/>
              <a:buChar char="•"/>
              <a:defRPr/>
            </a:lvl1pPr>
            <a:lvl2pPr indent="-107950" marL="742950" rtl="0" algn="l">
              <a:spcBef>
                <a:spcPts val="560"/>
              </a:spcBef>
              <a:buClr>
                <a:srgbClr val="FFC000"/>
              </a:buClr>
              <a:buFont typeface="Arial"/>
              <a:buChar char="–"/>
              <a:defRPr/>
            </a:lvl2pPr>
            <a:lvl3pPr indent="-76200" marL="1143000" rtl="0" algn="l">
              <a:spcBef>
                <a:spcPts val="480"/>
              </a:spcBef>
              <a:buClr>
                <a:srgbClr val="FFC000"/>
              </a:buClr>
              <a:buFont typeface="Arial"/>
              <a:buChar char="•"/>
              <a:defRPr/>
            </a:lvl3pPr>
            <a:lvl4pPr indent="-101600" marL="1600200" rtl="0" algn="l">
              <a:spcBef>
                <a:spcPts val="400"/>
              </a:spcBef>
              <a:buClr>
                <a:srgbClr val="FFC000"/>
              </a:buClr>
              <a:buFont typeface="Arial"/>
              <a:buChar char="–"/>
              <a:defRPr/>
            </a:lvl4pPr>
            <a:lvl5pPr indent="-101600" marL="2057400" rtl="0" algn="l">
              <a:spcBef>
                <a:spcPts val="400"/>
              </a:spcBef>
              <a:buClr>
                <a:srgbClr val="FFC000"/>
              </a:buClr>
              <a:buFont typeface="Arial"/>
              <a:buChar char="»"/>
              <a:defRPr/>
            </a:lvl5pPr>
            <a:lvl6pPr indent="-101600" marL="2514600" rtl="0" algn="l">
              <a:spcBef>
                <a:spcPts val="400"/>
              </a:spcBef>
              <a:buClr>
                <a:schemeClr val="dk1"/>
              </a:buClr>
              <a:buFont typeface="Arial"/>
              <a:buChar char="•"/>
              <a:defRPr/>
            </a:lvl6pPr>
            <a:lvl7pPr indent="-101600" marL="2971800" rtl="0" algn="l">
              <a:spcBef>
                <a:spcPts val="400"/>
              </a:spcBef>
              <a:buClr>
                <a:schemeClr val="dk1"/>
              </a:buClr>
              <a:buFont typeface="Arial"/>
              <a:buChar char="•"/>
              <a:defRPr/>
            </a:lvl7pPr>
            <a:lvl8pPr indent="-101600" marL="3429000" rtl="0" algn="l">
              <a:spcBef>
                <a:spcPts val="400"/>
              </a:spcBef>
              <a:buClr>
                <a:schemeClr val="dk1"/>
              </a:buClr>
              <a:buFont typeface="Arial"/>
              <a:buChar char="•"/>
              <a:defRPr/>
            </a:lvl8pPr>
            <a:lvl9pPr indent="-101600" marL="3886200" rtl="0" algn="l">
              <a:spcBef>
                <a:spcPts val="400"/>
              </a:spcBef>
              <a:buClr>
                <a:schemeClr val="dk1"/>
              </a:buClr>
              <a:buFont typeface="Arial"/>
              <a:buChar char="•"/>
              <a:defRPr/>
            </a:lvl9pPr>
          </a:lstStyle>
          <a:p/>
        </p:txBody>
      </p:sp>
      <p:sp>
        <p:nvSpPr>
          <p:cNvPr id="88" name="Shape 88"/>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9" name="Shape 89"/>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0" name="Shape 90"/>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2" name="Shape 22"/>
        <p:cNvGrpSpPr/>
        <p:nvPr/>
      </p:nvGrpSpPr>
      <p:grpSpPr>
        <a:xfrm>
          <a:off x="0" y="0"/>
          <a:ext cx="0" cy="0"/>
          <a:chOff x="0" y="0"/>
          <a:chExt cx="0" cy="0"/>
        </a:xfrm>
      </p:grpSpPr>
      <p:sp>
        <p:nvSpPr>
          <p:cNvPr id="23" name="Shape 23"/>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rgbClr val="FFC000"/>
              </a:buClr>
              <a:buFont typeface="Cabin"/>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4" name="Shape 24"/>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139700" marL="342900" rtl="0" algn="l">
              <a:spcBef>
                <a:spcPts val="640"/>
              </a:spcBef>
              <a:buClr>
                <a:srgbClr val="FFC000"/>
              </a:buClr>
              <a:buFont typeface="Arial"/>
              <a:buChar char="•"/>
              <a:defRPr/>
            </a:lvl1pPr>
            <a:lvl2pPr indent="-107950" marL="742950" rtl="0" algn="l">
              <a:spcBef>
                <a:spcPts val="560"/>
              </a:spcBef>
              <a:buClr>
                <a:srgbClr val="FFC000"/>
              </a:buClr>
              <a:buFont typeface="Arial"/>
              <a:buChar char="–"/>
              <a:defRPr/>
            </a:lvl2pPr>
            <a:lvl3pPr indent="-76200" marL="1143000" rtl="0" algn="l">
              <a:spcBef>
                <a:spcPts val="480"/>
              </a:spcBef>
              <a:buClr>
                <a:srgbClr val="FFC000"/>
              </a:buClr>
              <a:buFont typeface="Arial"/>
              <a:buChar char="•"/>
              <a:defRPr/>
            </a:lvl3pPr>
            <a:lvl4pPr indent="-101600" marL="1600200" rtl="0" algn="l">
              <a:spcBef>
                <a:spcPts val="400"/>
              </a:spcBef>
              <a:buClr>
                <a:srgbClr val="FFC000"/>
              </a:buClr>
              <a:buFont typeface="Arial"/>
              <a:buChar char="–"/>
              <a:defRPr/>
            </a:lvl4pPr>
            <a:lvl5pPr indent="-101600" marL="2057400" rtl="0" algn="l">
              <a:spcBef>
                <a:spcPts val="400"/>
              </a:spcBef>
              <a:buClr>
                <a:srgbClr val="FFC000"/>
              </a:buClr>
              <a:buFont typeface="Arial"/>
              <a:buChar char="»"/>
              <a:defRPr/>
            </a:lvl5pPr>
            <a:lvl6pPr indent="-101600" marL="2514600" rtl="0" algn="l">
              <a:spcBef>
                <a:spcPts val="400"/>
              </a:spcBef>
              <a:buClr>
                <a:schemeClr val="dk1"/>
              </a:buClr>
              <a:buFont typeface="Arial"/>
              <a:buChar char="•"/>
              <a:defRPr/>
            </a:lvl6pPr>
            <a:lvl7pPr indent="-101600" marL="2971800" rtl="0" algn="l">
              <a:spcBef>
                <a:spcPts val="400"/>
              </a:spcBef>
              <a:buClr>
                <a:schemeClr val="dk1"/>
              </a:buClr>
              <a:buFont typeface="Arial"/>
              <a:buChar char="•"/>
              <a:defRPr/>
            </a:lvl7pPr>
            <a:lvl8pPr indent="-101600" marL="3429000" rtl="0" algn="l">
              <a:spcBef>
                <a:spcPts val="400"/>
              </a:spcBef>
              <a:buClr>
                <a:schemeClr val="dk1"/>
              </a:buClr>
              <a:buFont typeface="Arial"/>
              <a:buChar char="•"/>
              <a:defRPr/>
            </a:lvl8pPr>
            <a:lvl9pPr indent="-101600" marL="3886200" rtl="0" algn="l">
              <a:spcBef>
                <a:spcPts val="400"/>
              </a:spcBef>
              <a:buClr>
                <a:schemeClr val="dk1"/>
              </a:buClr>
              <a:buFont typeface="Arial"/>
              <a:buChar char="•"/>
              <a:defRPr/>
            </a:lvl9pPr>
          </a:lstStyle>
          <a:p/>
        </p:txBody>
      </p:sp>
      <p:sp>
        <p:nvSpPr>
          <p:cNvPr id="25" name="Shape 25"/>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6" name="Shape 26"/>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7" name="Shape 27"/>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8" name="Shape 28"/>
        <p:cNvGrpSpPr/>
        <p:nvPr/>
      </p:nvGrpSpPr>
      <p:grpSpPr>
        <a:xfrm>
          <a:off x="0" y="0"/>
          <a:ext cx="0" cy="0"/>
          <a:chOff x="0" y="0"/>
          <a:chExt cx="0" cy="0"/>
        </a:xfrm>
      </p:grpSpPr>
      <p:sp>
        <p:nvSpPr>
          <p:cNvPr id="29" name="Shape 29"/>
          <p:cNvSpPr txBox="1"/>
          <p:nvPr>
            <p:ph type="ctrTitle"/>
          </p:nvPr>
        </p:nvSpPr>
        <p:spPr>
          <a:xfrm>
            <a:off x="685800" y="2130425"/>
            <a:ext cx="7772400" cy="1470000"/>
          </a:xfrm>
          <a:prstGeom prst="rect">
            <a:avLst/>
          </a:prstGeom>
          <a:noFill/>
          <a:ln>
            <a:noFill/>
          </a:ln>
        </p:spPr>
        <p:txBody>
          <a:bodyPr anchorCtr="0" anchor="ctr" bIns="91425" lIns="91425" rIns="91425" tIns="91425"/>
          <a:lstStyle>
            <a:lvl1pPr indent="0" marL="0" marR="0" rtl="0" algn="ctr">
              <a:spcBef>
                <a:spcPts val="0"/>
              </a:spcBef>
              <a:buClr>
                <a:srgbClr val="FFC000"/>
              </a:buClr>
              <a:buFont typeface="Cabin"/>
              <a:buNone/>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30" name="Shape 30"/>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marL="0" marR="0" rtl="0" algn="ctr">
              <a:spcBef>
                <a:spcPts val="640"/>
              </a:spcBef>
              <a:buClr>
                <a:srgbClr val="888888"/>
              </a:buClr>
              <a:buFont typeface="Arial"/>
              <a:buNone/>
              <a:defRPr/>
            </a:lvl1pPr>
            <a:lvl2pPr indent="0" marL="457200" marR="0" rtl="0" algn="ctr">
              <a:spcBef>
                <a:spcPts val="560"/>
              </a:spcBef>
              <a:buClr>
                <a:srgbClr val="888888"/>
              </a:buClr>
              <a:buFont typeface="Arial"/>
              <a:buNone/>
              <a:defRPr/>
            </a:lvl2pPr>
            <a:lvl3pPr indent="0" marL="914400" marR="0" rtl="0" algn="ctr">
              <a:spcBef>
                <a:spcPts val="480"/>
              </a:spcBef>
              <a:buClr>
                <a:srgbClr val="888888"/>
              </a:buClr>
              <a:buFont typeface="Arial"/>
              <a:buNone/>
              <a:defRPr/>
            </a:lvl3pPr>
            <a:lvl4pPr indent="0" marL="1371600" marR="0" rtl="0" algn="ctr">
              <a:spcBef>
                <a:spcPts val="400"/>
              </a:spcBef>
              <a:buClr>
                <a:srgbClr val="888888"/>
              </a:buClr>
              <a:buFont typeface="Arial"/>
              <a:buNone/>
              <a:defRPr/>
            </a:lvl4pPr>
            <a:lvl5pPr indent="0" marL="1828800" marR="0" rtl="0" algn="ctr">
              <a:spcBef>
                <a:spcPts val="400"/>
              </a:spcBef>
              <a:buClr>
                <a:srgbClr val="888888"/>
              </a:buClr>
              <a:buFont typeface="Arial"/>
              <a:buNone/>
              <a:defRPr/>
            </a:lvl5pPr>
            <a:lvl6pPr indent="0" marL="2286000" marR="0" rtl="0" algn="ctr">
              <a:spcBef>
                <a:spcPts val="400"/>
              </a:spcBef>
              <a:buClr>
                <a:srgbClr val="888888"/>
              </a:buClr>
              <a:buFont typeface="Arial"/>
              <a:buNone/>
              <a:defRPr/>
            </a:lvl6pPr>
            <a:lvl7pPr indent="0" marL="2743200" marR="0" rtl="0" algn="ctr">
              <a:spcBef>
                <a:spcPts val="400"/>
              </a:spcBef>
              <a:buClr>
                <a:srgbClr val="888888"/>
              </a:buClr>
              <a:buFont typeface="Arial"/>
              <a:buNone/>
              <a:defRPr/>
            </a:lvl7pPr>
            <a:lvl8pPr indent="0" marL="3200400" marR="0" rtl="0" algn="ctr">
              <a:spcBef>
                <a:spcPts val="400"/>
              </a:spcBef>
              <a:buClr>
                <a:srgbClr val="888888"/>
              </a:buClr>
              <a:buFont typeface="Arial"/>
              <a:buNone/>
              <a:defRPr/>
            </a:lvl8pPr>
            <a:lvl9pPr indent="0" marL="3657600" marR="0" rtl="0" algn="ctr">
              <a:spcBef>
                <a:spcPts val="400"/>
              </a:spcBef>
              <a:buClr>
                <a:srgbClr val="888888"/>
              </a:buClr>
              <a:buFont typeface="Arial"/>
              <a:buNone/>
              <a:defRPr/>
            </a:lvl9pPr>
          </a:lstStyle>
          <a:p/>
        </p:txBody>
      </p:sp>
      <p:sp>
        <p:nvSpPr>
          <p:cNvPr id="31" name="Shape 31"/>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2" name="Shape 32"/>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3" name="Shape 33"/>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4" name="Shape 34"/>
        <p:cNvGrpSpPr/>
        <p:nvPr/>
      </p:nvGrpSpPr>
      <p:grpSpPr>
        <a:xfrm>
          <a:off x="0" y="0"/>
          <a:ext cx="0" cy="0"/>
          <a:chOff x="0" y="0"/>
          <a:chExt cx="0" cy="0"/>
        </a:xfrm>
      </p:grpSpPr>
      <p:sp>
        <p:nvSpPr>
          <p:cNvPr id="35" name="Shape 35"/>
          <p:cNvSpPr txBox="1"/>
          <p:nvPr>
            <p:ph type="title"/>
          </p:nvPr>
        </p:nvSpPr>
        <p:spPr>
          <a:xfrm>
            <a:off x="722312" y="4406900"/>
            <a:ext cx="7772400" cy="1361999"/>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6" name="Shape 36"/>
          <p:cNvSpPr txBox="1"/>
          <p:nvPr>
            <p:ph idx="1" type="body"/>
          </p:nvPr>
        </p:nvSpPr>
        <p:spPr>
          <a:xfrm>
            <a:off x="722312" y="2906713"/>
            <a:ext cx="7772400" cy="1500300"/>
          </a:xfrm>
          <a:prstGeom prst="rect">
            <a:avLst/>
          </a:prstGeom>
          <a:noFill/>
          <a:ln>
            <a:noFill/>
          </a:ln>
        </p:spPr>
        <p:txBody>
          <a:bodyPr anchorCtr="0" anchor="b" bIns="91425" lIns="91425" rIns="91425" tIns="91425"/>
          <a:lstStyle>
            <a:lvl1pPr indent="0" marL="0" rtl="0">
              <a:spcBef>
                <a:spcPts val="0"/>
              </a:spcBef>
              <a:buClr>
                <a:srgbClr val="888888"/>
              </a:buClr>
              <a:buFont typeface="Calibri"/>
              <a:buNone/>
              <a:defRPr/>
            </a:lvl1pPr>
            <a:lvl2pPr indent="0" marL="457200" rtl="0">
              <a:spcBef>
                <a:spcPts val="0"/>
              </a:spcBef>
              <a:buClr>
                <a:srgbClr val="888888"/>
              </a:buClr>
              <a:buFont typeface="Calibri"/>
              <a:buNone/>
              <a:defRPr/>
            </a:lvl2pPr>
            <a:lvl3pPr indent="0" marL="914400" rtl="0">
              <a:spcBef>
                <a:spcPts val="0"/>
              </a:spcBef>
              <a:buClr>
                <a:srgbClr val="888888"/>
              </a:buClr>
              <a:buFont typeface="Calibri"/>
              <a:buNone/>
              <a:defRPr/>
            </a:lvl3pPr>
            <a:lvl4pPr indent="0" marL="1371600" rtl="0">
              <a:spcBef>
                <a:spcPts val="0"/>
              </a:spcBef>
              <a:buClr>
                <a:srgbClr val="888888"/>
              </a:buClr>
              <a:buFont typeface="Calibri"/>
              <a:buNone/>
              <a:defRPr/>
            </a:lvl4pPr>
            <a:lvl5pPr indent="0" marL="1828800" rtl="0">
              <a:spcBef>
                <a:spcPts val="0"/>
              </a:spcBef>
              <a:buClr>
                <a:srgbClr val="888888"/>
              </a:buClr>
              <a:buFont typeface="Calibri"/>
              <a:buNone/>
              <a:defRPr/>
            </a:lvl5pPr>
            <a:lvl6pPr indent="0" marL="2286000" rtl="0">
              <a:spcBef>
                <a:spcPts val="0"/>
              </a:spcBef>
              <a:buClr>
                <a:srgbClr val="888888"/>
              </a:buClr>
              <a:buFont typeface="Calibri"/>
              <a:buNone/>
              <a:defRPr/>
            </a:lvl6pPr>
            <a:lvl7pPr indent="0" marL="2743200" rtl="0">
              <a:spcBef>
                <a:spcPts val="0"/>
              </a:spcBef>
              <a:buClr>
                <a:srgbClr val="888888"/>
              </a:buClr>
              <a:buFont typeface="Calibri"/>
              <a:buNone/>
              <a:defRPr/>
            </a:lvl7pPr>
            <a:lvl8pPr indent="0" marL="3200400" rtl="0">
              <a:spcBef>
                <a:spcPts val="0"/>
              </a:spcBef>
              <a:buClr>
                <a:srgbClr val="888888"/>
              </a:buClr>
              <a:buFont typeface="Calibri"/>
              <a:buNone/>
              <a:defRPr/>
            </a:lvl8pPr>
            <a:lvl9pPr indent="0" marL="3657600" rtl="0">
              <a:spcBef>
                <a:spcPts val="0"/>
              </a:spcBef>
              <a:buClr>
                <a:srgbClr val="888888"/>
              </a:buClr>
              <a:buFont typeface="Calibri"/>
              <a:buNone/>
              <a:defRPr/>
            </a:lvl9pPr>
          </a:lstStyle>
          <a:p/>
        </p:txBody>
      </p:sp>
      <p:sp>
        <p:nvSpPr>
          <p:cNvPr id="37" name="Shape 37"/>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8" name="Shape 38"/>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9" name="Shape 39"/>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rgbClr val="FFC000"/>
              </a:buClr>
              <a:buFont typeface="Cabin"/>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2" name="Shape 42"/>
          <p:cNvSpPr txBox="1"/>
          <p:nvPr>
            <p:ph idx="1" type="body"/>
          </p:nvPr>
        </p:nvSpPr>
        <p:spPr>
          <a:xfrm>
            <a:off x="457200" y="1600200"/>
            <a:ext cx="4038599" cy="45261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3" name="Shape 43"/>
          <p:cNvSpPr txBox="1"/>
          <p:nvPr>
            <p:ph idx="2" type="body"/>
          </p:nvPr>
        </p:nvSpPr>
        <p:spPr>
          <a:xfrm>
            <a:off x="4648200" y="1600200"/>
            <a:ext cx="4038599" cy="45261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4" name="Shape 44"/>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5" name="Shape 45"/>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6" name="Shape 46"/>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7" name="Shape 47"/>
        <p:cNvGrpSpPr/>
        <p:nvPr/>
      </p:nvGrpSpPr>
      <p:grpSpPr>
        <a:xfrm>
          <a:off x="0" y="0"/>
          <a:ext cx="0" cy="0"/>
          <a:chOff x="0" y="0"/>
          <a:chExt cx="0" cy="0"/>
        </a:xfrm>
      </p:grpSpPr>
      <p:sp>
        <p:nvSpPr>
          <p:cNvPr id="48" name="Shape 4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9" name="Shape 49"/>
          <p:cNvSpPr txBox="1"/>
          <p:nvPr>
            <p:ph idx="1" type="body"/>
          </p:nvPr>
        </p:nvSpPr>
        <p:spPr>
          <a:xfrm>
            <a:off x="457200" y="1535112"/>
            <a:ext cx="4040099" cy="639900"/>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50" name="Shape 50"/>
          <p:cNvSpPr txBox="1"/>
          <p:nvPr>
            <p:ph idx="2" type="body"/>
          </p:nvPr>
        </p:nvSpPr>
        <p:spPr>
          <a:xfrm>
            <a:off x="457200" y="2174875"/>
            <a:ext cx="4040099" cy="39513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1" name="Shape 51"/>
          <p:cNvSpPr txBox="1"/>
          <p:nvPr>
            <p:ph idx="3" type="body"/>
          </p:nvPr>
        </p:nvSpPr>
        <p:spPr>
          <a:xfrm>
            <a:off x="4645025" y="1535112"/>
            <a:ext cx="4041900" cy="639900"/>
          </a:xfrm>
          <a:prstGeom prst="rect">
            <a:avLst/>
          </a:prstGeom>
          <a:noFill/>
          <a:ln>
            <a:noFill/>
          </a:ln>
        </p:spPr>
        <p:txBody>
          <a:bodyPr anchorCtr="0" anchor="b"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52" name="Shape 52"/>
          <p:cNvSpPr txBox="1"/>
          <p:nvPr>
            <p:ph idx="4" type="body"/>
          </p:nvPr>
        </p:nvSpPr>
        <p:spPr>
          <a:xfrm>
            <a:off x="4645025" y="2174875"/>
            <a:ext cx="4041900" cy="39513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3" name="Shape 53"/>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4" name="Shape 54"/>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5" name="Shape 55"/>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6" name="Shape 56"/>
        <p:cNvGrpSpPr/>
        <p:nvPr/>
      </p:nvGrpSpPr>
      <p:grpSpPr>
        <a:xfrm>
          <a:off x="0" y="0"/>
          <a:ext cx="0" cy="0"/>
          <a:chOff x="0" y="0"/>
          <a:chExt cx="0" cy="0"/>
        </a:xfrm>
      </p:grpSpPr>
      <p:sp>
        <p:nvSpPr>
          <p:cNvPr id="57" name="Shape 57"/>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rgbClr val="FFC000"/>
              </a:buClr>
              <a:buFont typeface="Cabin"/>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8" name="Shape 58"/>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9" name="Shape 59"/>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0" name="Shape 60"/>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1" name="Shape 61"/>
        <p:cNvGrpSpPr/>
        <p:nvPr/>
      </p:nvGrpSpPr>
      <p:grpSpPr>
        <a:xfrm>
          <a:off x="0" y="0"/>
          <a:ext cx="0" cy="0"/>
          <a:chOff x="0" y="0"/>
          <a:chExt cx="0" cy="0"/>
        </a:xfrm>
      </p:grpSpPr>
      <p:sp>
        <p:nvSpPr>
          <p:cNvPr id="62" name="Shape 62"/>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3" name="Shape 63"/>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4" name="Shape 64"/>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5" name="Shape 65"/>
        <p:cNvGrpSpPr/>
        <p:nvPr/>
      </p:nvGrpSpPr>
      <p:grpSpPr>
        <a:xfrm>
          <a:off x="0" y="0"/>
          <a:ext cx="0" cy="0"/>
          <a:chOff x="0" y="0"/>
          <a:chExt cx="0" cy="0"/>
        </a:xfrm>
      </p:grpSpPr>
      <p:sp>
        <p:nvSpPr>
          <p:cNvPr id="66" name="Shape 66"/>
          <p:cNvSpPr txBox="1"/>
          <p:nvPr>
            <p:ph type="title"/>
          </p:nvPr>
        </p:nvSpPr>
        <p:spPr>
          <a:xfrm>
            <a:off x="457200" y="273050"/>
            <a:ext cx="3008399" cy="1161900"/>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7" name="Shape 67"/>
          <p:cNvSpPr txBox="1"/>
          <p:nvPr>
            <p:ph idx="1" type="body"/>
          </p:nvPr>
        </p:nvSpPr>
        <p:spPr>
          <a:xfrm>
            <a:off x="3575050" y="273050"/>
            <a:ext cx="5111699" cy="5852999"/>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8" name="Shape 68"/>
          <p:cNvSpPr txBox="1"/>
          <p:nvPr>
            <p:ph idx="2" type="body"/>
          </p:nvPr>
        </p:nvSpPr>
        <p:spPr>
          <a:xfrm>
            <a:off x="457200" y="1435100"/>
            <a:ext cx="3008399" cy="4691099"/>
          </a:xfrm>
          <a:prstGeom prst="rect">
            <a:avLst/>
          </a:prstGeom>
          <a:noFill/>
          <a:ln>
            <a:noFill/>
          </a:ln>
        </p:spPr>
        <p:txBody>
          <a:bodyPr anchorCtr="0" anchor="t" bIns="91425" lIns="91425" rIns="91425" tIns="91425"/>
          <a:lstStyle>
            <a:lvl1pPr indent="0" marL="0" rtl="0">
              <a:spcBef>
                <a:spcPts val="0"/>
              </a:spcBef>
              <a:buFont typeface="Calibri"/>
              <a:buNone/>
              <a:defRPr/>
            </a:lvl1pPr>
            <a:lvl2pPr indent="0" marL="457200" rtl="0">
              <a:spcBef>
                <a:spcPts val="0"/>
              </a:spcBef>
              <a:buFont typeface="Calibri"/>
              <a:buNone/>
              <a:defRPr/>
            </a:lvl2pPr>
            <a:lvl3pPr indent="0" marL="914400" rtl="0">
              <a:spcBef>
                <a:spcPts val="0"/>
              </a:spcBef>
              <a:buFont typeface="Calibri"/>
              <a:buNone/>
              <a:defRPr/>
            </a:lvl3pPr>
            <a:lvl4pPr indent="0" marL="1371600" rtl="0">
              <a:spcBef>
                <a:spcPts val="0"/>
              </a:spcBef>
              <a:buFont typeface="Calibri"/>
              <a:buNone/>
              <a:defRPr/>
            </a:lvl4pPr>
            <a:lvl5pPr indent="0" marL="1828800" rtl="0">
              <a:spcBef>
                <a:spcPts val="0"/>
              </a:spcBef>
              <a:buFont typeface="Calibri"/>
              <a:buNone/>
              <a:defRPr/>
            </a:lvl5pPr>
            <a:lvl6pPr indent="0" marL="2286000" rtl="0">
              <a:spcBef>
                <a:spcPts val="0"/>
              </a:spcBef>
              <a:buFont typeface="Calibri"/>
              <a:buNone/>
              <a:defRPr/>
            </a:lvl6pPr>
            <a:lvl7pPr indent="0" marL="2743200" rtl="0">
              <a:spcBef>
                <a:spcPts val="0"/>
              </a:spcBef>
              <a:buFont typeface="Calibri"/>
              <a:buNone/>
              <a:defRPr/>
            </a:lvl7pPr>
            <a:lvl8pPr indent="0" marL="3200400" rtl="0">
              <a:spcBef>
                <a:spcPts val="0"/>
              </a:spcBef>
              <a:buFont typeface="Calibri"/>
              <a:buNone/>
              <a:defRPr/>
            </a:lvl8pPr>
            <a:lvl9pPr indent="0" marL="3657600" rtl="0">
              <a:spcBef>
                <a:spcPts val="0"/>
              </a:spcBef>
              <a:buFont typeface="Calibri"/>
              <a:buNone/>
              <a:defRPr/>
            </a:lvl9pPr>
          </a:lstStyle>
          <a:p/>
        </p:txBody>
      </p:sp>
      <p:sp>
        <p:nvSpPr>
          <p:cNvPr id="69" name="Shape 69"/>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0" name="Shape 70"/>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1" name="Shape 71"/>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n-US"/>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00.jp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image" Target="../media/image01.jp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1">
            <a:alphaModFix/>
          </a:blip>
          <a:stretch>
            <a:fillRect b="0" l="0" r="0" t="0"/>
          </a:stretch>
        </a:blipFill>
      </p:bgPr>
    </p:bg>
    <p:spTree>
      <p:nvGrpSpPr>
        <p:cNvPr id="8" name="Shape 8"/>
        <p:cNvGrpSpPr/>
        <p:nvPr/>
      </p:nvGrpSpPr>
      <p:grpSpPr>
        <a:xfrm>
          <a:off x="0" y="0"/>
          <a:ext cx="0" cy="0"/>
          <a:chOff x="0" y="0"/>
          <a:chExt cx="0" cy="0"/>
        </a:xfrm>
      </p:grpSpPr>
      <p:sp>
        <p:nvSpPr>
          <p:cNvPr id="9" name="Shape 9"/>
          <p:cNvSpPr txBox="1"/>
          <p:nvPr/>
        </p:nvSpPr>
        <p:spPr>
          <a:xfrm>
            <a:off x="5090478" y="6415785"/>
            <a:ext cx="2130600" cy="3386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1600" u="none" cap="none" strike="noStrike">
                <a:solidFill>
                  <a:srgbClr val="FFC000"/>
                </a:solidFill>
                <a:latin typeface="Arial"/>
                <a:ea typeface="Arial"/>
                <a:cs typeface="Arial"/>
                <a:sym typeface="Arial"/>
              </a:rPr>
              <a:t>@SecularPolicy</a:t>
            </a:r>
          </a:p>
        </p:txBody>
      </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3" name="Shape 13"/>
        <p:cNvGrpSpPr/>
        <p:nvPr/>
      </p:nvGrpSpPr>
      <p:grpSpPr>
        <a:xfrm>
          <a:off x="0" y="0"/>
          <a:ext cx="0" cy="0"/>
          <a:chOff x="0" y="0"/>
          <a:chExt cx="0" cy="0"/>
        </a:xfrm>
      </p:grpSpPr>
      <p:pic>
        <p:nvPicPr>
          <p:cNvPr id="14" name="Shape 14"/>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5" name="Shape 15"/>
          <p:cNvSpPr/>
          <p:nvPr/>
        </p:nvSpPr>
        <p:spPr>
          <a:xfrm>
            <a:off x="725864" y="197963"/>
            <a:ext cx="2818499" cy="1598100"/>
          </a:xfrm>
          <a:prstGeom prst="rect">
            <a:avLst/>
          </a:prstGeom>
          <a:solidFill>
            <a:schemeClr val="dk1"/>
          </a:solidFill>
          <a:ln>
            <a:noFill/>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sp>
        <p:nvSpPr>
          <p:cNvPr id="16" name="Shape 1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buClr>
                <a:srgbClr val="FFC000"/>
              </a:buClr>
              <a:buFont typeface="Cabin"/>
              <a:buNone/>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7" name="Shape 17"/>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139700" marL="342900" marR="0" rtl="0" algn="l">
              <a:spcBef>
                <a:spcPts val="640"/>
              </a:spcBef>
              <a:buClr>
                <a:srgbClr val="FFC000"/>
              </a:buClr>
              <a:buFont typeface="Arial"/>
              <a:buChar char="•"/>
              <a:defRPr/>
            </a:lvl1pPr>
            <a:lvl2pPr indent="-107950" marL="742950" marR="0" rtl="0" algn="l">
              <a:spcBef>
                <a:spcPts val="560"/>
              </a:spcBef>
              <a:buClr>
                <a:srgbClr val="FFC000"/>
              </a:buClr>
              <a:buFont typeface="Arial"/>
              <a:buChar char="–"/>
              <a:defRPr/>
            </a:lvl2pPr>
            <a:lvl3pPr indent="-76200" marL="1143000" marR="0" rtl="0" algn="l">
              <a:spcBef>
                <a:spcPts val="480"/>
              </a:spcBef>
              <a:buClr>
                <a:srgbClr val="FFC000"/>
              </a:buClr>
              <a:buFont typeface="Arial"/>
              <a:buChar char="•"/>
              <a:defRPr/>
            </a:lvl3pPr>
            <a:lvl4pPr indent="-101600" marL="1600200" marR="0" rtl="0" algn="l">
              <a:spcBef>
                <a:spcPts val="400"/>
              </a:spcBef>
              <a:buClr>
                <a:srgbClr val="FFC000"/>
              </a:buClr>
              <a:buFont typeface="Arial"/>
              <a:buChar char="–"/>
              <a:defRPr/>
            </a:lvl4pPr>
            <a:lvl5pPr indent="-101600" marL="2057400" marR="0" rtl="0" algn="l">
              <a:spcBef>
                <a:spcPts val="400"/>
              </a:spcBef>
              <a:buClr>
                <a:srgbClr val="FFC000"/>
              </a:buClr>
              <a:buFont typeface="Arial"/>
              <a:buChar char="»"/>
              <a:defRPr/>
            </a:lvl5pPr>
            <a:lvl6pPr indent="-101600" marL="2514600" marR="0" rtl="0" algn="l">
              <a:spcBef>
                <a:spcPts val="400"/>
              </a:spcBef>
              <a:buClr>
                <a:schemeClr val="dk1"/>
              </a:buClr>
              <a:buFont typeface="Arial"/>
              <a:buChar char="•"/>
              <a:defRPr/>
            </a:lvl6pPr>
            <a:lvl7pPr indent="-101600" marL="2971800" marR="0" rtl="0" algn="l">
              <a:spcBef>
                <a:spcPts val="400"/>
              </a:spcBef>
              <a:buClr>
                <a:schemeClr val="dk1"/>
              </a:buClr>
              <a:buFont typeface="Arial"/>
              <a:buChar char="•"/>
              <a:defRPr/>
            </a:lvl7pPr>
            <a:lvl8pPr indent="-101600" marL="3429000" marR="0" rtl="0" algn="l">
              <a:spcBef>
                <a:spcPts val="400"/>
              </a:spcBef>
              <a:buClr>
                <a:schemeClr val="dk1"/>
              </a:buClr>
              <a:buFont typeface="Arial"/>
              <a:buChar char="•"/>
              <a:defRPr/>
            </a:lvl8pPr>
            <a:lvl9pPr indent="-101600" marL="3886200" marR="0" rtl="0" algn="l">
              <a:spcBef>
                <a:spcPts val="400"/>
              </a:spcBef>
              <a:buClr>
                <a:schemeClr val="dk1"/>
              </a:buClr>
              <a:buFont typeface="Arial"/>
              <a:buChar char="•"/>
              <a:defRPr/>
            </a:lvl9pPr>
          </a:lstStyle>
          <a:p/>
        </p:txBody>
      </p:sp>
      <p:sp>
        <p:nvSpPr>
          <p:cNvPr id="18" name="Shape 18"/>
          <p:cNvSpPr txBox="1"/>
          <p:nvPr>
            <p:ph idx="10" type="dt"/>
          </p:nvPr>
        </p:nvSpPr>
        <p:spPr>
          <a:xfrm>
            <a:off x="457200" y="6356350"/>
            <a:ext cx="2133599" cy="365099"/>
          </a:xfrm>
          <a:prstGeom prst="rect">
            <a:avLst/>
          </a:prstGeom>
          <a:noFill/>
          <a:ln>
            <a:noFill/>
          </a:ln>
        </p:spPr>
        <p:txBody>
          <a:bodyPr anchorCtr="0" anchor="ctr"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9" name="Shape 19"/>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0" name="Shape 20"/>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lvl1pPr indent="0" marL="0" marR="0" rtl="0" algn="r">
              <a:spcBef>
                <a:spcPts val="0"/>
              </a:spcBef>
              <a:buNone/>
              <a:defRPr b="0" baseline="0" i="0" sz="1200" u="none" cap="none" strike="noStrike">
                <a:solidFill>
                  <a:srgbClr val="888888"/>
                </a:solidFill>
                <a:latin typeface="Calibri"/>
                <a:ea typeface="Calibri"/>
                <a:cs typeface="Calibri"/>
                <a:sym typeface="Calibri"/>
              </a:defRPr>
            </a:lvl1pPr>
          </a:lstStyle>
          <a:p>
            <a:pPr indent="0" lvl="0" marL="0">
              <a:spcBef>
                <a:spcPts val="0"/>
              </a:spcBef>
              <a:buSzPct val="25000"/>
              <a:buNone/>
            </a:pPr>
            <a:fld id="{00000000-1234-1234-1234-123412341234}" type="slidenum">
              <a:rPr lang="en-US"/>
              <a:t>‹#›</a:t>
            </a:fld>
          </a:p>
        </p:txBody>
      </p:sp>
      <p:sp>
        <p:nvSpPr>
          <p:cNvPr id="21" name="Shape 21"/>
          <p:cNvSpPr txBox="1"/>
          <p:nvPr/>
        </p:nvSpPr>
        <p:spPr>
          <a:xfrm>
            <a:off x="5090478" y="6415785"/>
            <a:ext cx="2130600" cy="3386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1600" u="none" cap="none" strike="noStrike">
                <a:solidFill>
                  <a:srgbClr val="FFC000"/>
                </a:solidFill>
                <a:latin typeface="Arial"/>
                <a:ea typeface="Arial"/>
                <a:cs typeface="Arial"/>
                <a:sym typeface="Arial"/>
              </a:rPr>
              <a:t>@SecularPolicy</a:t>
            </a: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jpg"/><Relationship Id="rId4" Type="http://schemas.openxmlformats.org/officeDocument/2006/relationships/image" Target="../media/image16.jpg"/><Relationship Id="rId5" Type="http://schemas.openxmlformats.org/officeDocument/2006/relationships/image" Target="../media/image15.jpg"/><Relationship Id="rId6" Type="http://schemas.openxmlformats.org/officeDocument/2006/relationships/image" Target="../media/image44.jpg"/><Relationship Id="rId7" Type="http://schemas.openxmlformats.org/officeDocument/2006/relationships/image" Target="../media/image14.jpg"/><Relationship Id="rId8"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jpg"/><Relationship Id="rId4" Type="http://schemas.openxmlformats.org/officeDocument/2006/relationships/image" Target="../media/image24.jpg"/><Relationship Id="rId5"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gif"/><Relationship Id="rId4" Type="http://schemas.openxmlformats.org/officeDocument/2006/relationships/image" Target="../media/image25.gif"/><Relationship Id="rId5" Type="http://schemas.openxmlformats.org/officeDocument/2006/relationships/image" Target="../media/image23.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9.gif"/><Relationship Id="rId4" Type="http://schemas.openxmlformats.org/officeDocument/2006/relationships/image" Target="../media/image27.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0.gif"/><Relationship Id="rId4" Type="http://schemas.openxmlformats.org/officeDocument/2006/relationships/image" Target="../media/image31.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6.gif"/><Relationship Id="rId4" Type="http://schemas.openxmlformats.org/officeDocument/2006/relationships/image" Target="../media/image28.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0.jpg"/><Relationship Id="rId4" Type="http://schemas.openxmlformats.org/officeDocument/2006/relationships/image" Target="../media/image45.jpg"/><Relationship Id="rId5" Type="http://schemas.openxmlformats.org/officeDocument/2006/relationships/image" Target="../media/image3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9.jpg"/><Relationship Id="rId4" Type="http://schemas.openxmlformats.org/officeDocument/2006/relationships/image" Target="../media/image42.jpg"/><Relationship Id="rId5" Type="http://schemas.openxmlformats.org/officeDocument/2006/relationships/image" Target="../media/image3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3.gif"/><Relationship Id="rId4" Type="http://schemas.openxmlformats.org/officeDocument/2006/relationships/image" Target="../media/image34.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7.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38.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0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6.jpg"/><Relationship Id="rId4" Type="http://schemas.openxmlformats.org/officeDocument/2006/relationships/image" Target="../media/image0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ph type="title"/>
          </p:nvPr>
        </p:nvSpPr>
        <p:spPr>
          <a:xfrm>
            <a:off x="794668" y="2679771"/>
            <a:ext cx="7892131"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lt1"/>
              </a:buClr>
              <a:buSzPct val="25000"/>
              <a:buFont typeface="Arial"/>
              <a:buNone/>
            </a:pPr>
            <a:r>
              <a:rPr b="0" baseline="0" i="0" lang="en-US" sz="3250" u="none" cap="none" strike="noStrike">
                <a:solidFill>
                  <a:schemeClr val="lt1"/>
                </a:solidFill>
                <a:latin typeface="Arial"/>
                <a:ea typeface="Arial"/>
                <a:cs typeface="Arial"/>
                <a:sym typeface="Arial"/>
              </a:rPr>
              <a:t>SCIENCE HAS LEFT THE HOUSE</a:t>
            </a:r>
            <a:br>
              <a:rPr b="0" baseline="0" i="0" lang="en-US" sz="3250" u="none" cap="none" strike="noStrike">
                <a:solidFill>
                  <a:schemeClr val="lt1"/>
                </a:solidFill>
                <a:latin typeface="Arial"/>
                <a:ea typeface="Arial"/>
                <a:cs typeface="Arial"/>
                <a:sym typeface="Arial"/>
              </a:rPr>
            </a:br>
            <a:r>
              <a:rPr b="0" baseline="0" i="0" lang="en-US" sz="3250" u="none" cap="none" strike="noStrike">
                <a:solidFill>
                  <a:schemeClr val="lt1"/>
                </a:solidFill>
                <a:latin typeface="Arial"/>
                <a:ea typeface="Arial"/>
                <a:cs typeface="Arial"/>
                <a:sym typeface="Arial"/>
              </a:rPr>
              <a:t> (AND THE SENATE)</a:t>
            </a:r>
          </a:p>
        </p:txBody>
      </p:sp>
      <p:sp>
        <p:nvSpPr>
          <p:cNvPr id="93" name="Shape 93"/>
          <p:cNvSpPr txBox="1"/>
          <p:nvPr>
            <p:ph idx="1" type="body"/>
          </p:nvPr>
        </p:nvSpPr>
        <p:spPr>
          <a:xfrm>
            <a:off x="794668" y="4146973"/>
            <a:ext cx="5697571" cy="1237827"/>
          </a:xfrm>
          <a:prstGeom prst="rect">
            <a:avLst/>
          </a:prstGeom>
          <a:noFill/>
          <a:ln>
            <a:noFill/>
          </a:ln>
        </p:spPr>
        <p:txBody>
          <a:bodyPr anchorCtr="0" anchor="t" bIns="45700" lIns="91425" rIns="91425" tIns="45700">
            <a:noAutofit/>
          </a:bodyPr>
          <a:lstStyle/>
          <a:p>
            <a:pPr indent="0" lvl="0" marL="0" marR="0" rtl="0" algn="ctr">
              <a:spcBef>
                <a:spcPts val="0"/>
              </a:spcBef>
              <a:buClr>
                <a:srgbClr val="F4A91D"/>
              </a:buClr>
              <a:buSzPct val="25000"/>
              <a:buFont typeface="Arial"/>
              <a:buNone/>
            </a:pPr>
            <a:r>
              <a:rPr b="0" baseline="0" i="0" lang="en-US" sz="3200" u="none" cap="none" strike="noStrike">
                <a:solidFill>
                  <a:srgbClr val="F4A91D"/>
                </a:solidFill>
                <a:latin typeface="Arial"/>
                <a:ea typeface="Arial"/>
                <a:cs typeface="Arial"/>
                <a:sym typeface="Arial"/>
              </a:rPr>
              <a:t>Edwina Rogers</a:t>
            </a:r>
          </a:p>
          <a:p>
            <a:pPr indent="0" lvl="0" marL="0" marR="0" rtl="0" algn="ctr">
              <a:spcBef>
                <a:spcPts val="640"/>
              </a:spcBef>
              <a:buClr>
                <a:srgbClr val="F4A91D"/>
              </a:buClr>
              <a:buSzPct val="25000"/>
              <a:buFont typeface="Arial"/>
              <a:buNone/>
            </a:pPr>
            <a:r>
              <a:rPr b="0" baseline="0" i="0" lang="en-US" sz="3200" u="none" cap="none" strike="noStrike">
                <a:solidFill>
                  <a:srgbClr val="F4A91D"/>
                </a:solidFill>
                <a:latin typeface="Arial"/>
                <a:ea typeface="Arial"/>
                <a:cs typeface="Arial"/>
                <a:sym typeface="Arial"/>
              </a:rPr>
              <a:t>Secular Policy Institute</a:t>
            </a:r>
          </a:p>
        </p:txBody>
      </p:sp>
      <p:pic>
        <p:nvPicPr>
          <p:cNvPr id="94" name="Shape 94"/>
          <p:cNvPicPr preferRelativeResize="0"/>
          <p:nvPr/>
        </p:nvPicPr>
        <p:blipFill rotWithShape="1">
          <a:blip r:embed="rId3">
            <a:alphaModFix/>
          </a:blip>
          <a:srcRect b="0" l="0" r="0" t="0"/>
          <a:stretch/>
        </p:blipFill>
        <p:spPr>
          <a:xfrm>
            <a:off x="6329680" y="4056358"/>
            <a:ext cx="1463039" cy="132844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FFC000"/>
              </a:buClr>
              <a:buSzPct val="25000"/>
              <a:buFont typeface="Cabin"/>
              <a:buNone/>
            </a:pPr>
            <a:r>
              <a:rPr b="0" baseline="0" i="0" lang="en-US" sz="4400" u="none" cap="none" strike="noStrike">
                <a:solidFill>
                  <a:srgbClr val="FFC000"/>
                </a:solidFill>
                <a:latin typeface="Cabin"/>
                <a:ea typeface="Cabin"/>
                <a:cs typeface="Cabin"/>
                <a:sym typeface="Cabin"/>
              </a:rPr>
              <a:t>Myths about Science in Politics</a:t>
            </a:r>
          </a:p>
        </p:txBody>
      </p:sp>
      <p:sp>
        <p:nvSpPr>
          <p:cNvPr id="159" name="Shape 159"/>
          <p:cNvSpPr txBox="1"/>
          <p:nvPr>
            <p:ph idx="1" type="body"/>
          </p:nvPr>
        </p:nvSpPr>
        <p:spPr>
          <a:xfrm>
            <a:off x="841828" y="1600200"/>
            <a:ext cx="8098970" cy="4525963"/>
          </a:xfrm>
          <a:prstGeom prst="rect">
            <a:avLst/>
          </a:prstGeom>
          <a:noFill/>
          <a:ln>
            <a:noFill/>
          </a:ln>
        </p:spPr>
        <p:txBody>
          <a:bodyPr anchorCtr="0" anchor="t" bIns="45700" lIns="91425" rIns="91425" tIns="45700">
            <a:noAutofit/>
          </a:bodyPr>
          <a:lstStyle/>
          <a:p>
            <a:pPr indent="-742950" lvl="0" marL="742950" marR="0" rtl="0" algn="l">
              <a:spcBef>
                <a:spcPts val="0"/>
              </a:spcBef>
              <a:buClr>
                <a:srgbClr val="FFC000"/>
              </a:buClr>
              <a:buSzPct val="100000"/>
              <a:buFont typeface="Calibri"/>
              <a:buAutoNum type="arabicPeriod"/>
            </a:pPr>
            <a:r>
              <a:rPr b="0" baseline="0" i="0" lang="en-US" sz="4200" u="none" cap="none" strike="noStrike">
                <a:solidFill>
                  <a:srgbClr val="FFC000"/>
                </a:solidFill>
                <a:latin typeface="Calibri"/>
                <a:ea typeface="Calibri"/>
                <a:cs typeface="Calibri"/>
                <a:sym typeface="Calibri"/>
              </a:rPr>
              <a:t>It’s basically fine</a:t>
            </a:r>
          </a:p>
          <a:p>
            <a:pPr indent="-742950" lvl="0" marL="742950" marR="0" rtl="0" algn="l">
              <a:spcBef>
                <a:spcPts val="840"/>
              </a:spcBef>
              <a:buClr>
                <a:srgbClr val="FFC000"/>
              </a:buClr>
              <a:buSzPct val="100000"/>
              <a:buFont typeface="Calibri"/>
              <a:buAutoNum type="arabicPeriod"/>
            </a:pPr>
            <a:r>
              <a:rPr b="0" baseline="0" i="0" lang="en-US" sz="4200" u="none" cap="none" strike="noStrike">
                <a:solidFill>
                  <a:srgbClr val="FFC000"/>
                </a:solidFill>
                <a:latin typeface="Calibri"/>
                <a:ea typeface="Calibri"/>
                <a:cs typeface="Calibri"/>
                <a:sym typeface="Calibri"/>
              </a:rPr>
              <a:t>Maybe the Democrats will fix it</a:t>
            </a:r>
          </a:p>
          <a:p>
            <a:pPr indent="-742950" lvl="0" marL="742950" marR="0" rtl="0" algn="l">
              <a:spcBef>
                <a:spcPts val="840"/>
              </a:spcBef>
              <a:buClr>
                <a:srgbClr val="FFC000"/>
              </a:buClr>
              <a:buSzPct val="100000"/>
              <a:buFont typeface="Calibri"/>
              <a:buAutoNum type="arabicPeriod"/>
            </a:pPr>
            <a:r>
              <a:rPr b="0" baseline="0" i="0" lang="en-US" sz="4200" u="none" cap="none" strike="noStrike">
                <a:solidFill>
                  <a:srgbClr val="FFC000"/>
                </a:solidFill>
                <a:latin typeface="Calibri"/>
                <a:ea typeface="Calibri"/>
                <a:cs typeface="Calibri"/>
                <a:sym typeface="Calibri"/>
              </a:rPr>
              <a:t>It’s so bad it’s hopeless</a:t>
            </a:r>
          </a:p>
          <a:p>
            <a:pPr indent="-76200" lvl="0" marL="342900" marR="0" rtl="0" algn="l">
              <a:spcBef>
                <a:spcPts val="840"/>
              </a:spcBef>
              <a:buClr>
                <a:srgbClr val="FFC000"/>
              </a:buClr>
              <a:buFont typeface="Arial"/>
              <a:buNone/>
            </a:pPr>
            <a:r>
              <a:t/>
            </a:r>
            <a:endParaRPr b="0" baseline="0" i="0" sz="4200" u="none" cap="none" strike="noStrike">
              <a:solidFill>
                <a:srgbClr val="FFC000"/>
              </a:solidFill>
              <a:latin typeface="Calibri"/>
              <a:ea typeface="Calibri"/>
              <a:cs typeface="Calibri"/>
              <a:sym typeface="Calibri"/>
            </a:endParaRPr>
          </a:p>
          <a:p>
            <a:pPr indent="-76200" lvl="0" marL="342900" marR="0" rtl="0" algn="l">
              <a:spcBef>
                <a:spcPts val="840"/>
              </a:spcBef>
              <a:buClr>
                <a:srgbClr val="FFC000"/>
              </a:buClr>
              <a:buFont typeface="Arial"/>
              <a:buNone/>
            </a:pPr>
            <a:r>
              <a:t/>
            </a:r>
            <a:endParaRPr b="0" baseline="0" i="0" sz="4200" u="none" cap="none" strike="noStrike">
              <a:solidFill>
                <a:srgbClr val="FFC000"/>
              </a:solidFill>
              <a:latin typeface="Calibri"/>
              <a:ea typeface="Calibri"/>
              <a:cs typeface="Calibri"/>
              <a:sym typeface="Calibri"/>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x="0" y="0"/>
          <a:ext cx="0" cy="0"/>
          <a:chOff x="0" y="0"/>
          <a:chExt cx="0" cy="0"/>
        </a:xfrm>
      </p:grpSpPr>
      <p:sp>
        <p:nvSpPr>
          <p:cNvPr id="165" name="Shape 16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FFC000"/>
              </a:buClr>
              <a:buFont typeface="Cabin"/>
              <a:buNone/>
            </a:pPr>
            <a:r>
              <a:t/>
            </a:r>
            <a:endParaRPr b="0" baseline="0" i="0" sz="4400" u="none" cap="none" strike="noStrike">
              <a:solidFill>
                <a:srgbClr val="FFC000"/>
              </a:solidFill>
              <a:latin typeface="Cabin"/>
              <a:ea typeface="Cabin"/>
              <a:cs typeface="Cabin"/>
              <a:sym typeface="Cabin"/>
            </a:endParaRPr>
          </a:p>
        </p:txBody>
      </p:sp>
      <p:sp>
        <p:nvSpPr>
          <p:cNvPr id="166" name="Shape 166"/>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139700" lvl="0" marL="342900" marR="0" rtl="0" algn="l">
              <a:spcBef>
                <a:spcPts val="0"/>
              </a:spcBef>
              <a:buClr>
                <a:srgbClr val="FFC000"/>
              </a:buClr>
              <a:buFont typeface="Arial"/>
              <a:buNone/>
            </a:pPr>
            <a:r>
              <a:t/>
            </a:r>
            <a:endParaRPr b="0" baseline="0" i="0" sz="3200" u="none" cap="none" strike="noStrike">
              <a:solidFill>
                <a:srgbClr val="FFC000"/>
              </a:solidFill>
              <a:latin typeface="Calibri"/>
              <a:ea typeface="Calibri"/>
              <a:cs typeface="Calibri"/>
              <a:sym typeface="Calibri"/>
            </a:endParaRPr>
          </a:p>
        </p:txBody>
      </p:sp>
      <p:pic>
        <p:nvPicPr>
          <p:cNvPr id="167" name="Shape 167"/>
          <p:cNvPicPr preferRelativeResize="0"/>
          <p:nvPr/>
        </p:nvPicPr>
        <p:blipFill rotWithShape="1">
          <a:blip r:embed="rId3">
            <a:alphaModFix/>
          </a:blip>
          <a:srcRect b="0" l="0" r="0" t="0"/>
          <a:stretch/>
        </p:blipFill>
        <p:spPr>
          <a:xfrm>
            <a:off x="-76200" y="0"/>
            <a:ext cx="12251182" cy="685800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2" name="Shape 172"/>
        <p:cNvGrpSpPr/>
        <p:nvPr/>
      </p:nvGrpSpPr>
      <p:grpSpPr>
        <a:xfrm>
          <a:off x="0" y="0"/>
          <a:ext cx="0" cy="0"/>
          <a:chOff x="0" y="0"/>
          <a:chExt cx="0" cy="0"/>
        </a:xfrm>
      </p:grpSpPr>
      <p:sp>
        <p:nvSpPr>
          <p:cNvPr id="173" name="Shape 17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FFC000"/>
              </a:buClr>
              <a:buFont typeface="Cabin"/>
              <a:buNone/>
            </a:pPr>
            <a:r>
              <a:t/>
            </a:r>
            <a:endParaRPr b="0" baseline="0" i="0" sz="4400" u="none" cap="none" strike="noStrike">
              <a:solidFill>
                <a:srgbClr val="FFC000"/>
              </a:solidFill>
              <a:latin typeface="Cabin"/>
              <a:ea typeface="Cabin"/>
              <a:cs typeface="Cabin"/>
              <a:sym typeface="Cabin"/>
            </a:endParaRPr>
          </a:p>
        </p:txBody>
      </p:sp>
      <p:sp>
        <p:nvSpPr>
          <p:cNvPr id="174" name="Shape 174"/>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139700" lvl="0" marL="342900" marR="0" rtl="0" algn="l">
              <a:spcBef>
                <a:spcPts val="0"/>
              </a:spcBef>
              <a:buClr>
                <a:srgbClr val="FFC000"/>
              </a:buClr>
              <a:buFont typeface="Arial"/>
              <a:buNone/>
            </a:pPr>
            <a:r>
              <a:t/>
            </a:r>
            <a:endParaRPr b="0" baseline="0" i="0" sz="3200" u="none" cap="none" strike="noStrike">
              <a:solidFill>
                <a:srgbClr val="FFC000"/>
              </a:solidFill>
              <a:latin typeface="Calibri"/>
              <a:ea typeface="Calibri"/>
              <a:cs typeface="Calibri"/>
              <a:sym typeface="Calibri"/>
            </a:endParaRPr>
          </a:p>
        </p:txBody>
      </p:sp>
      <p:pic>
        <p:nvPicPr>
          <p:cNvPr id="175" name="Shape 175"/>
          <p:cNvPicPr preferRelativeResize="0"/>
          <p:nvPr/>
        </p:nvPicPr>
        <p:blipFill rotWithShape="1">
          <a:blip r:embed="rId3">
            <a:alphaModFix/>
          </a:blip>
          <a:srcRect b="0" l="0" r="0" t="0"/>
          <a:stretch/>
        </p:blipFill>
        <p:spPr>
          <a:xfrm>
            <a:off x="0" y="-59190"/>
            <a:ext cx="9222920" cy="6917191"/>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FFC000"/>
              </a:buClr>
              <a:buFont typeface="Cabin"/>
              <a:buNone/>
            </a:pPr>
            <a:r>
              <a:t/>
            </a:r>
            <a:endParaRPr b="0" baseline="0" i="0" sz="4400" u="none" cap="none" strike="noStrike">
              <a:solidFill>
                <a:srgbClr val="FFC000"/>
              </a:solidFill>
              <a:latin typeface="Cabin"/>
              <a:ea typeface="Cabin"/>
              <a:cs typeface="Cabin"/>
              <a:sym typeface="Cabin"/>
            </a:endParaRPr>
          </a:p>
        </p:txBody>
      </p:sp>
      <p:sp>
        <p:nvSpPr>
          <p:cNvPr id="182" name="Shape 182"/>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139700" lvl="0" marL="342900" marR="0" rtl="0" algn="l">
              <a:spcBef>
                <a:spcPts val="0"/>
              </a:spcBef>
              <a:buClr>
                <a:srgbClr val="FFC000"/>
              </a:buClr>
              <a:buFont typeface="Arial"/>
              <a:buNone/>
            </a:pPr>
            <a:r>
              <a:t/>
            </a:r>
            <a:endParaRPr b="0" baseline="0" i="0" sz="3200" u="none" cap="none" strike="noStrike">
              <a:solidFill>
                <a:srgbClr val="FFC000"/>
              </a:solidFill>
              <a:latin typeface="Calibri"/>
              <a:ea typeface="Calibri"/>
              <a:cs typeface="Calibri"/>
              <a:sym typeface="Calibri"/>
            </a:endParaRPr>
          </a:p>
        </p:txBody>
      </p:sp>
      <p:pic>
        <p:nvPicPr>
          <p:cNvPr id="183" name="Shape 183"/>
          <p:cNvPicPr preferRelativeResize="0"/>
          <p:nvPr/>
        </p:nvPicPr>
        <p:blipFill rotWithShape="1">
          <a:blip r:embed="rId3">
            <a:alphaModFix/>
          </a:blip>
          <a:srcRect b="0" l="0" r="0" t="0"/>
          <a:stretch/>
        </p:blipFill>
        <p:spPr>
          <a:xfrm>
            <a:off x="-1538483" y="-15647"/>
            <a:ext cx="12232759" cy="6873647"/>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lang="en-US" sz="3600">
                <a:solidFill>
                  <a:srgbClr val="FFC000"/>
                </a:solidFill>
                <a:latin typeface="Calibri"/>
                <a:ea typeface="Calibri"/>
                <a:cs typeface="Calibri"/>
                <a:sym typeface="Calibri"/>
              </a:rPr>
              <a:t>State Anti-Science Legislation</a:t>
            </a:r>
          </a:p>
        </p:txBody>
      </p:sp>
      <p:sp>
        <p:nvSpPr>
          <p:cNvPr id="190" name="Shape 190"/>
          <p:cNvSpPr txBox="1"/>
          <p:nvPr>
            <p:ph idx="1" type="body"/>
          </p:nvPr>
        </p:nvSpPr>
        <p:spPr>
          <a:xfrm>
            <a:off x="457200" y="1417650"/>
            <a:ext cx="8229600" cy="4708799"/>
          </a:xfrm>
          <a:prstGeom prst="rect">
            <a:avLst/>
          </a:prstGeom>
        </p:spPr>
        <p:txBody>
          <a:bodyPr anchorCtr="0" anchor="t" bIns="91425" lIns="91425" rIns="91425" tIns="91425">
            <a:noAutofit/>
          </a:bodyPr>
          <a:lstStyle/>
          <a:p>
            <a:pPr indent="-419100" lvl="0" marL="457200" rtl="0">
              <a:spcBef>
                <a:spcPts val="0"/>
              </a:spcBef>
              <a:buClr>
                <a:srgbClr val="FFC000"/>
              </a:buClr>
              <a:buSzPct val="100000"/>
              <a:buFont typeface="Calibri"/>
              <a:buChar char="•"/>
            </a:pPr>
            <a:r>
              <a:rPr lang="en-US" sz="3000">
                <a:solidFill>
                  <a:srgbClr val="FFC000"/>
                </a:solidFill>
                <a:latin typeface="Calibri"/>
                <a:ea typeface="Calibri"/>
                <a:cs typeface="Calibri"/>
                <a:sym typeface="Calibri"/>
              </a:rPr>
              <a:t>Colorado</a:t>
            </a:r>
          </a:p>
          <a:p>
            <a:pPr indent="-419100" lvl="1" marL="914400" rtl="0">
              <a:spcBef>
                <a:spcPts val="0"/>
              </a:spcBef>
              <a:buClr>
                <a:srgbClr val="FFC000"/>
              </a:buClr>
              <a:buSzPct val="100000"/>
              <a:buFont typeface="Calibri"/>
              <a:buChar char="–"/>
            </a:pPr>
            <a:r>
              <a:rPr lang="en-US" sz="3000">
                <a:solidFill>
                  <a:srgbClr val="FFC000"/>
                </a:solidFill>
                <a:latin typeface="Calibri"/>
                <a:ea typeface="Calibri"/>
                <a:cs typeface="Calibri"/>
                <a:sym typeface="Calibri"/>
              </a:rPr>
              <a:t>Academic Freedom Act (HB13-1089), encourages students to question the validity of evolution and climate change</a:t>
            </a:r>
          </a:p>
          <a:p>
            <a:pPr indent="-419100" lvl="0" marL="457200" rtl="0">
              <a:spcBef>
                <a:spcPts val="0"/>
              </a:spcBef>
              <a:buClr>
                <a:srgbClr val="FFC000"/>
              </a:buClr>
              <a:buSzPct val="100000"/>
              <a:buFont typeface="Calibri"/>
              <a:buChar char="•"/>
            </a:pPr>
            <a:r>
              <a:rPr lang="en-US" sz="3000">
                <a:solidFill>
                  <a:srgbClr val="FFC000"/>
                </a:solidFill>
                <a:latin typeface="Calibri"/>
                <a:ea typeface="Calibri"/>
                <a:cs typeface="Calibri"/>
                <a:sym typeface="Calibri"/>
              </a:rPr>
              <a:t>Alabama</a:t>
            </a:r>
          </a:p>
          <a:p>
            <a:pPr indent="-419100" lvl="1" marL="914400" rtl="0">
              <a:spcBef>
                <a:spcPts val="0"/>
              </a:spcBef>
              <a:buClr>
                <a:srgbClr val="FFC000"/>
              </a:buClr>
              <a:buSzPct val="100000"/>
              <a:buFont typeface="Calibri"/>
              <a:buChar char="–"/>
            </a:pPr>
            <a:r>
              <a:rPr lang="en-US" sz="3000">
                <a:solidFill>
                  <a:srgbClr val="FFC000"/>
                </a:solidFill>
                <a:latin typeface="Calibri"/>
                <a:ea typeface="Calibri"/>
                <a:cs typeface="Calibri"/>
                <a:sym typeface="Calibri"/>
              </a:rPr>
              <a:t>HB 592, gives teachers permission to teach science based on personal beliefs</a:t>
            </a:r>
          </a:p>
          <a:p>
            <a:pPr indent="-419100" lvl="0" marL="457200" rtl="0">
              <a:spcBef>
                <a:spcPts val="0"/>
              </a:spcBef>
              <a:buClr>
                <a:srgbClr val="FFC000"/>
              </a:buClr>
              <a:buSzPct val="100000"/>
              <a:buFont typeface="Calibri"/>
              <a:buChar char="•"/>
            </a:pPr>
            <a:r>
              <a:rPr lang="en-US" sz="3000">
                <a:solidFill>
                  <a:srgbClr val="FFC000"/>
                </a:solidFill>
                <a:latin typeface="Calibri"/>
                <a:ea typeface="Calibri"/>
                <a:cs typeface="Calibri"/>
                <a:sym typeface="Calibri"/>
              </a:rPr>
              <a:t>Arizona</a:t>
            </a:r>
          </a:p>
          <a:p>
            <a:pPr indent="-419100" lvl="1" marL="914400">
              <a:spcBef>
                <a:spcPts val="0"/>
              </a:spcBef>
              <a:buClr>
                <a:srgbClr val="FFC000"/>
              </a:buClr>
              <a:buSzPct val="100000"/>
              <a:buFont typeface="Calibri"/>
              <a:buChar char="–"/>
            </a:pPr>
            <a:r>
              <a:rPr lang="en-US" sz="3000">
                <a:solidFill>
                  <a:srgbClr val="FFC000"/>
                </a:solidFill>
                <a:latin typeface="Calibri"/>
                <a:ea typeface="Calibri"/>
                <a:cs typeface="Calibri"/>
                <a:sym typeface="Calibri"/>
              </a:rPr>
              <a:t>Allows students to be misinformed on “controversial” topics under the guise of critical thinking</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lang="en-US" sz="3600">
                <a:solidFill>
                  <a:srgbClr val="F1C232"/>
                </a:solidFill>
                <a:latin typeface="Calibri"/>
                <a:ea typeface="Calibri"/>
                <a:cs typeface="Calibri"/>
                <a:sym typeface="Calibri"/>
              </a:rPr>
              <a:t>Federal Government Funding For Science</a:t>
            </a:r>
          </a:p>
        </p:txBody>
      </p:sp>
      <p:sp>
        <p:nvSpPr>
          <p:cNvPr id="197" name="Shape 197"/>
          <p:cNvSpPr txBox="1"/>
          <p:nvPr>
            <p:ph idx="1" type="body"/>
          </p:nvPr>
        </p:nvSpPr>
        <p:spPr>
          <a:xfrm>
            <a:off x="457200" y="1600200"/>
            <a:ext cx="8229600" cy="4526100"/>
          </a:xfrm>
          <a:prstGeom prst="rect">
            <a:avLst/>
          </a:prstGeom>
        </p:spPr>
        <p:txBody>
          <a:bodyPr anchorCtr="0" anchor="t" bIns="91425" lIns="91425" rIns="91425" tIns="91425">
            <a:noAutofit/>
          </a:bodyPr>
          <a:lstStyle/>
          <a:p>
            <a:pPr indent="-419100" lvl="0" marL="457200" rtl="0">
              <a:spcBef>
                <a:spcPts val="0"/>
              </a:spcBef>
              <a:buClr>
                <a:srgbClr val="FFC000"/>
              </a:buClr>
              <a:buSzPct val="100000"/>
              <a:buFont typeface="Calibri"/>
              <a:buChar char="•"/>
            </a:pPr>
            <a:r>
              <a:rPr lang="en-US" sz="3000">
                <a:solidFill>
                  <a:srgbClr val="FFC000"/>
                </a:solidFill>
                <a:latin typeface="Calibri"/>
                <a:ea typeface="Calibri"/>
                <a:cs typeface="Calibri"/>
                <a:sym typeface="Calibri"/>
              </a:rPr>
              <a:t>16% budget cut proposed for NSF social and geosciences research</a:t>
            </a:r>
          </a:p>
          <a:p>
            <a:pPr indent="0" lvl="0" marL="0" rtl="0">
              <a:spcBef>
                <a:spcPts val="0"/>
              </a:spcBef>
              <a:buNone/>
            </a:pPr>
            <a:r>
              <a:t/>
            </a:r>
            <a:endParaRPr sz="3000">
              <a:solidFill>
                <a:srgbClr val="FFC000"/>
              </a:solidFill>
              <a:latin typeface="Calibri"/>
              <a:ea typeface="Calibri"/>
              <a:cs typeface="Calibri"/>
              <a:sym typeface="Calibri"/>
            </a:endParaRPr>
          </a:p>
          <a:p>
            <a:pPr indent="-419100" lvl="0" marL="457200" rtl="0">
              <a:spcBef>
                <a:spcPts val="0"/>
              </a:spcBef>
              <a:buClr>
                <a:srgbClr val="FFC000"/>
              </a:buClr>
              <a:buSzPct val="100000"/>
              <a:buFont typeface="Calibri"/>
              <a:buChar char="•"/>
            </a:pPr>
            <a:r>
              <a:rPr lang="en-US" sz="3000">
                <a:solidFill>
                  <a:srgbClr val="FFC000"/>
                </a:solidFill>
                <a:latin typeface="Calibri"/>
                <a:ea typeface="Calibri"/>
                <a:cs typeface="Calibri"/>
                <a:sym typeface="Calibri"/>
              </a:rPr>
              <a:t>2016 Budget only grants .7% increase, less than the suggested 5.2%</a:t>
            </a:r>
          </a:p>
          <a:p>
            <a:pPr indent="0" lvl="0" marL="0" rtl="0">
              <a:spcBef>
                <a:spcPts val="0"/>
              </a:spcBef>
              <a:buNone/>
            </a:pPr>
            <a:r>
              <a:t/>
            </a:r>
            <a:endParaRPr sz="3000">
              <a:solidFill>
                <a:srgbClr val="FFC000"/>
              </a:solidFill>
              <a:latin typeface="Calibri"/>
              <a:ea typeface="Calibri"/>
              <a:cs typeface="Calibri"/>
              <a:sym typeface="Calibri"/>
            </a:endParaRPr>
          </a:p>
          <a:p>
            <a:pPr indent="-419100" lvl="0" marL="457200" rtl="0">
              <a:spcBef>
                <a:spcPts val="0"/>
              </a:spcBef>
              <a:buClr>
                <a:srgbClr val="FFC000"/>
              </a:buClr>
              <a:buSzPct val="100000"/>
              <a:buFont typeface="Calibri"/>
              <a:buChar char="•"/>
            </a:pPr>
            <a:r>
              <a:rPr lang="en-US" sz="3000">
                <a:solidFill>
                  <a:srgbClr val="FFC000"/>
                </a:solidFill>
                <a:latin typeface="Calibri"/>
                <a:ea typeface="Calibri"/>
                <a:cs typeface="Calibri"/>
                <a:sym typeface="Calibri"/>
              </a:rPr>
              <a:t>Innovation Deficit</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sp>
        <p:nvSpPr>
          <p:cNvPr id="203" name="Shape 203"/>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t/>
            </a:r>
            <a:endParaRPr/>
          </a:p>
        </p:txBody>
      </p:sp>
      <p:sp>
        <p:nvSpPr>
          <p:cNvPr id="204" name="Shape 204"/>
          <p:cNvSpPr txBox="1"/>
          <p:nvPr>
            <p:ph idx="1" type="body"/>
          </p:nvPr>
        </p:nvSpPr>
        <p:spPr>
          <a:xfrm>
            <a:off x="274350" y="5370575"/>
            <a:ext cx="8595299" cy="938700"/>
          </a:xfrm>
          <a:prstGeom prst="rect">
            <a:avLst/>
          </a:prstGeom>
        </p:spPr>
        <p:txBody>
          <a:bodyPr anchorCtr="0" anchor="t" bIns="91425" lIns="91425" rIns="91425" tIns="91425">
            <a:noAutofit/>
          </a:bodyPr>
          <a:lstStyle/>
          <a:p>
            <a:pPr indent="0" marL="0" rtl="0" algn="ctr">
              <a:spcBef>
                <a:spcPts val="0"/>
              </a:spcBef>
              <a:buNone/>
            </a:pPr>
            <a:r>
              <a:rPr lang="en-US" sz="2400">
                <a:solidFill>
                  <a:srgbClr val="FFC000"/>
                </a:solidFill>
                <a:latin typeface="Calibri"/>
                <a:ea typeface="Calibri"/>
                <a:cs typeface="Calibri"/>
                <a:sym typeface="Calibri"/>
              </a:rPr>
              <a:t>Ted Cruz (R), Chairman of the Senate Subcommittee on Space, Science and Competitiveness </a:t>
            </a:r>
          </a:p>
        </p:txBody>
      </p:sp>
      <p:pic>
        <p:nvPicPr>
          <p:cNvPr id="205" name="Shape 205"/>
          <p:cNvPicPr preferRelativeResize="0"/>
          <p:nvPr/>
        </p:nvPicPr>
        <p:blipFill rotWithShape="1">
          <a:blip r:embed="rId3">
            <a:alphaModFix/>
          </a:blip>
          <a:srcRect b="0" l="0" r="31502" t="0"/>
          <a:stretch/>
        </p:blipFill>
        <p:spPr>
          <a:xfrm>
            <a:off x="1099187" y="0"/>
            <a:ext cx="6945624" cy="5504774"/>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lang="en-US" sz="3000">
                <a:solidFill>
                  <a:srgbClr val="FFC000"/>
                </a:solidFill>
                <a:latin typeface="Calibri"/>
                <a:ea typeface="Calibri"/>
                <a:cs typeface="Calibri"/>
                <a:sym typeface="Calibri"/>
              </a:rPr>
              <a:t>Republican Presidential Candidates</a:t>
            </a:r>
          </a:p>
        </p:txBody>
      </p:sp>
      <p:pic>
        <p:nvPicPr>
          <p:cNvPr id="212" name="Shape 212"/>
          <p:cNvPicPr preferRelativeResize="0"/>
          <p:nvPr/>
        </p:nvPicPr>
        <p:blipFill>
          <a:blip r:embed="rId3">
            <a:alphaModFix/>
          </a:blip>
          <a:stretch>
            <a:fillRect/>
          </a:stretch>
        </p:blipFill>
        <p:spPr>
          <a:xfrm>
            <a:off x="457200" y="1192250"/>
            <a:ext cx="2597623" cy="2631534"/>
          </a:xfrm>
          <a:prstGeom prst="rect">
            <a:avLst/>
          </a:prstGeom>
          <a:noFill/>
          <a:ln>
            <a:noFill/>
          </a:ln>
        </p:spPr>
      </p:pic>
      <p:pic>
        <p:nvPicPr>
          <p:cNvPr id="213" name="Shape 213"/>
          <p:cNvPicPr preferRelativeResize="0"/>
          <p:nvPr/>
        </p:nvPicPr>
        <p:blipFill>
          <a:blip r:embed="rId4">
            <a:alphaModFix/>
          </a:blip>
          <a:stretch>
            <a:fillRect/>
          </a:stretch>
        </p:blipFill>
        <p:spPr>
          <a:xfrm>
            <a:off x="3804712" y="1119286"/>
            <a:ext cx="1831274" cy="2588551"/>
          </a:xfrm>
          <a:prstGeom prst="rect">
            <a:avLst/>
          </a:prstGeom>
          <a:noFill/>
          <a:ln>
            <a:noFill/>
          </a:ln>
        </p:spPr>
      </p:pic>
      <p:pic>
        <p:nvPicPr>
          <p:cNvPr id="214" name="Shape 214"/>
          <p:cNvPicPr preferRelativeResize="0"/>
          <p:nvPr/>
        </p:nvPicPr>
        <p:blipFill>
          <a:blip r:embed="rId5">
            <a:alphaModFix/>
          </a:blip>
          <a:stretch>
            <a:fillRect/>
          </a:stretch>
        </p:blipFill>
        <p:spPr>
          <a:xfrm>
            <a:off x="503650" y="4045250"/>
            <a:ext cx="2527334" cy="2510599"/>
          </a:xfrm>
          <a:prstGeom prst="rect">
            <a:avLst/>
          </a:prstGeom>
          <a:noFill/>
          <a:ln>
            <a:noFill/>
          </a:ln>
        </p:spPr>
      </p:pic>
      <p:pic>
        <p:nvPicPr>
          <p:cNvPr id="215" name="Shape 215"/>
          <p:cNvPicPr preferRelativeResize="0"/>
          <p:nvPr/>
        </p:nvPicPr>
        <p:blipFill>
          <a:blip r:embed="rId6">
            <a:alphaModFix/>
          </a:blip>
          <a:stretch>
            <a:fillRect/>
          </a:stretch>
        </p:blipFill>
        <p:spPr>
          <a:xfrm>
            <a:off x="6156310" y="3905895"/>
            <a:ext cx="1831274" cy="2442627"/>
          </a:xfrm>
          <a:prstGeom prst="rect">
            <a:avLst/>
          </a:prstGeom>
          <a:noFill/>
          <a:ln>
            <a:noFill/>
          </a:ln>
        </p:spPr>
      </p:pic>
      <p:pic>
        <p:nvPicPr>
          <p:cNvPr id="216" name="Shape 216"/>
          <p:cNvPicPr preferRelativeResize="0"/>
          <p:nvPr/>
        </p:nvPicPr>
        <p:blipFill>
          <a:blip r:embed="rId7">
            <a:alphaModFix/>
          </a:blip>
          <a:stretch>
            <a:fillRect/>
          </a:stretch>
        </p:blipFill>
        <p:spPr>
          <a:xfrm>
            <a:off x="3804700" y="3871897"/>
            <a:ext cx="1831275" cy="2510628"/>
          </a:xfrm>
          <a:prstGeom prst="rect">
            <a:avLst/>
          </a:prstGeom>
          <a:noFill/>
          <a:ln>
            <a:noFill/>
          </a:ln>
        </p:spPr>
      </p:pic>
      <p:pic>
        <p:nvPicPr>
          <p:cNvPr id="217" name="Shape 217"/>
          <p:cNvPicPr preferRelativeResize="0"/>
          <p:nvPr/>
        </p:nvPicPr>
        <p:blipFill>
          <a:blip r:embed="rId8">
            <a:alphaModFix/>
          </a:blip>
          <a:stretch>
            <a:fillRect/>
          </a:stretch>
        </p:blipFill>
        <p:spPr>
          <a:xfrm>
            <a:off x="6156324" y="1119275"/>
            <a:ext cx="1831249" cy="2580435"/>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lang="en-US" sz="3000">
                <a:solidFill>
                  <a:srgbClr val="FFC000"/>
                </a:solidFill>
                <a:latin typeface="Calibri"/>
                <a:ea typeface="Calibri"/>
                <a:cs typeface="Calibri"/>
                <a:sym typeface="Calibri"/>
              </a:rPr>
              <a:t>Sex Education</a:t>
            </a:r>
          </a:p>
        </p:txBody>
      </p:sp>
      <p:sp>
        <p:nvSpPr>
          <p:cNvPr id="224" name="Shape 224"/>
          <p:cNvSpPr txBox="1"/>
          <p:nvPr>
            <p:ph idx="1" type="body"/>
          </p:nvPr>
        </p:nvSpPr>
        <p:spPr>
          <a:xfrm>
            <a:off x="457200" y="5797300"/>
            <a:ext cx="8229600" cy="762000"/>
          </a:xfrm>
          <a:prstGeom prst="rect">
            <a:avLst/>
          </a:prstGeom>
        </p:spPr>
        <p:txBody>
          <a:bodyPr anchorCtr="0" anchor="t" bIns="91425" lIns="91425" rIns="91425" tIns="91425">
            <a:noAutofit/>
          </a:bodyPr>
          <a:lstStyle/>
          <a:p>
            <a:pPr indent="0" marL="0" algn="ctr">
              <a:spcBef>
                <a:spcPts val="0"/>
              </a:spcBef>
              <a:buNone/>
            </a:pPr>
            <a:r>
              <a:rPr lang="en-US" sz="2400">
                <a:solidFill>
                  <a:srgbClr val="FFC000"/>
                </a:solidFill>
                <a:latin typeface="Calibri"/>
                <a:ea typeface="Calibri"/>
                <a:cs typeface="Calibri"/>
                <a:sym typeface="Calibri"/>
              </a:rPr>
              <a:t>Congresswoman Barbara Lee (D-CA-31)</a:t>
            </a:r>
          </a:p>
        </p:txBody>
      </p:sp>
      <p:pic>
        <p:nvPicPr>
          <p:cNvPr id="225" name="Shape 225"/>
          <p:cNvPicPr preferRelativeResize="0"/>
          <p:nvPr/>
        </p:nvPicPr>
        <p:blipFill rotWithShape="1">
          <a:blip r:embed="rId3">
            <a:alphaModFix/>
          </a:blip>
          <a:srcRect b="0" l="0" r="0" t="12937"/>
          <a:stretch/>
        </p:blipFill>
        <p:spPr>
          <a:xfrm>
            <a:off x="2685300" y="1199250"/>
            <a:ext cx="3624900" cy="4741601"/>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0" name="Shape 230"/>
        <p:cNvGrpSpPr/>
        <p:nvPr/>
      </p:nvGrpSpPr>
      <p:grpSpPr>
        <a:xfrm>
          <a:off x="0" y="0"/>
          <a:ext cx="0" cy="0"/>
          <a:chOff x="0" y="0"/>
          <a:chExt cx="0" cy="0"/>
        </a:xfrm>
      </p:grpSpPr>
      <p:pic>
        <p:nvPicPr>
          <p:cNvPr id="231" name="Shape 231"/>
          <p:cNvPicPr preferRelativeResize="0"/>
          <p:nvPr/>
        </p:nvPicPr>
        <p:blipFill rotWithShape="1">
          <a:blip r:embed="rId3">
            <a:alphaModFix/>
          </a:blip>
          <a:srcRect b="0" l="0" r="0" t="0"/>
          <a:stretch/>
        </p:blipFill>
        <p:spPr>
          <a:xfrm>
            <a:off x="3131327" y="922671"/>
            <a:ext cx="3559758" cy="3232259"/>
          </a:xfrm>
          <a:prstGeom prst="rect">
            <a:avLst/>
          </a:prstGeom>
          <a:noFill/>
          <a:ln>
            <a:noFill/>
          </a:ln>
        </p:spPr>
      </p:pic>
      <p:sp>
        <p:nvSpPr>
          <p:cNvPr id="232" name="Shape 232"/>
          <p:cNvSpPr txBox="1"/>
          <p:nvPr/>
        </p:nvSpPr>
        <p:spPr>
          <a:xfrm>
            <a:off x="2061028" y="4992914"/>
            <a:ext cx="6807199" cy="64633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3600" u="none" cap="none" strike="noStrike">
                <a:solidFill>
                  <a:srgbClr val="FFC000"/>
                </a:solidFill>
                <a:latin typeface="Cabin"/>
                <a:ea typeface="Cabin"/>
                <a:cs typeface="Cabin"/>
                <a:sym typeface="Cabin"/>
              </a:rPr>
              <a:t>www.SecularPolicyInstitute.net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139700" lvl="0" marL="342900" marR="0" rtl="0" algn="l">
              <a:spcBef>
                <a:spcPts val="0"/>
              </a:spcBef>
              <a:buClr>
                <a:srgbClr val="FFC000"/>
              </a:buClr>
              <a:buFont typeface="Arial"/>
              <a:buNone/>
            </a:pPr>
            <a:r>
              <a:t/>
            </a:r>
            <a:endParaRPr b="0" baseline="0" i="0" sz="3200" u="none" cap="none" strike="noStrike">
              <a:solidFill>
                <a:srgbClr val="FFC000"/>
              </a:solidFill>
              <a:latin typeface="Calibri"/>
              <a:ea typeface="Calibri"/>
              <a:cs typeface="Calibri"/>
              <a:sym typeface="Calibri"/>
            </a:endParaRPr>
          </a:p>
        </p:txBody>
      </p:sp>
      <p:pic>
        <p:nvPicPr>
          <p:cNvPr id="100" name="Shape 100"/>
          <p:cNvPicPr preferRelativeResize="0"/>
          <p:nvPr/>
        </p:nvPicPr>
        <p:blipFill rotWithShape="1">
          <a:blip r:embed="rId3">
            <a:alphaModFix/>
          </a:blip>
          <a:srcRect b="0" l="0" r="0" t="0"/>
          <a:stretch/>
        </p:blipFill>
        <p:spPr>
          <a:xfrm>
            <a:off x="820845" y="0"/>
            <a:ext cx="8323154" cy="6841634"/>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sp>
        <p:nvSpPr>
          <p:cNvPr id="238" name="Shape 238"/>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139700" lvl="0" marL="342900" marR="0" rtl="0" algn="l">
              <a:spcBef>
                <a:spcPts val="0"/>
              </a:spcBef>
              <a:buClr>
                <a:srgbClr val="FFC000"/>
              </a:buClr>
              <a:buFont typeface="Arial"/>
              <a:buNone/>
            </a:pPr>
            <a:r>
              <a:t/>
            </a:r>
            <a:endParaRPr b="0" baseline="0" i="0" sz="3200" u="none" cap="none" strike="noStrike">
              <a:solidFill>
                <a:srgbClr val="FFC000"/>
              </a:solidFill>
              <a:latin typeface="Calibri"/>
              <a:ea typeface="Calibri"/>
              <a:cs typeface="Calibri"/>
              <a:sym typeface="Calibri"/>
            </a:endParaRPr>
          </a:p>
        </p:txBody>
      </p:sp>
      <p:pic>
        <p:nvPicPr>
          <p:cNvPr id="239" name="Shape 239"/>
          <p:cNvPicPr preferRelativeResize="0"/>
          <p:nvPr/>
        </p:nvPicPr>
        <p:blipFill rotWithShape="1">
          <a:blip r:embed="rId3">
            <a:alphaModFix/>
          </a:blip>
          <a:srcRect b="0" l="0" r="0" t="0"/>
          <a:stretch/>
        </p:blipFill>
        <p:spPr>
          <a:xfrm>
            <a:off x="0" y="1600200"/>
            <a:ext cx="9144000" cy="3477295"/>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4" name="Shape 244"/>
        <p:cNvGrpSpPr/>
        <p:nvPr/>
      </p:nvGrpSpPr>
      <p:grpSpPr>
        <a:xfrm>
          <a:off x="0" y="0"/>
          <a:ext cx="0" cy="0"/>
          <a:chOff x="0" y="0"/>
          <a:chExt cx="0" cy="0"/>
        </a:xfrm>
      </p:grpSpPr>
      <p:pic>
        <p:nvPicPr>
          <p:cNvPr id="245" name="Shape 245"/>
          <p:cNvPicPr preferRelativeResize="0"/>
          <p:nvPr/>
        </p:nvPicPr>
        <p:blipFill rotWithShape="1">
          <a:blip r:embed="rId3">
            <a:alphaModFix/>
          </a:blip>
          <a:srcRect b="0" l="0" r="0" t="0"/>
          <a:stretch/>
        </p:blipFill>
        <p:spPr>
          <a:xfrm>
            <a:off x="1548721" y="279126"/>
            <a:ext cx="2682241" cy="3474719"/>
          </a:xfrm>
          <a:prstGeom prst="rect">
            <a:avLst/>
          </a:prstGeom>
          <a:noFill/>
          <a:ln>
            <a:noFill/>
          </a:ln>
        </p:spPr>
      </p:pic>
      <p:pic>
        <p:nvPicPr>
          <p:cNvPr id="246" name="Shape 246"/>
          <p:cNvPicPr preferRelativeResize="0"/>
          <p:nvPr/>
        </p:nvPicPr>
        <p:blipFill rotWithShape="1">
          <a:blip r:embed="rId4">
            <a:alphaModFix/>
          </a:blip>
          <a:srcRect b="0" l="0" r="0" t="0"/>
          <a:stretch/>
        </p:blipFill>
        <p:spPr>
          <a:xfrm>
            <a:off x="4801735" y="320037"/>
            <a:ext cx="2761212" cy="3474719"/>
          </a:xfrm>
          <a:prstGeom prst="rect">
            <a:avLst/>
          </a:prstGeom>
          <a:noFill/>
          <a:ln>
            <a:noFill/>
          </a:ln>
        </p:spPr>
      </p:pic>
      <p:pic>
        <p:nvPicPr>
          <p:cNvPr id="247" name="Shape 247"/>
          <p:cNvPicPr preferRelativeResize="0"/>
          <p:nvPr/>
        </p:nvPicPr>
        <p:blipFill rotWithShape="1">
          <a:blip r:embed="rId5">
            <a:alphaModFix/>
          </a:blip>
          <a:srcRect b="0" l="0" r="0" t="0"/>
          <a:stretch/>
        </p:blipFill>
        <p:spPr>
          <a:xfrm>
            <a:off x="3173867" y="3203117"/>
            <a:ext cx="2767767" cy="3566159"/>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sp>
        <p:nvSpPr>
          <p:cNvPr id="253" name="Shape 253"/>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t/>
            </a:r>
            <a:endParaRPr/>
          </a:p>
        </p:txBody>
      </p:sp>
      <p:sp>
        <p:nvSpPr>
          <p:cNvPr id="254" name="Shape 254"/>
          <p:cNvSpPr txBox="1"/>
          <p:nvPr>
            <p:ph idx="1" type="body"/>
          </p:nvPr>
        </p:nvSpPr>
        <p:spPr>
          <a:xfrm>
            <a:off x="457200" y="1600200"/>
            <a:ext cx="8229600" cy="4526100"/>
          </a:xfrm>
          <a:prstGeom prst="rect">
            <a:avLst/>
          </a:prstGeom>
        </p:spPr>
        <p:txBody>
          <a:bodyPr anchorCtr="0" anchor="t" bIns="91425" lIns="91425" rIns="91425" tIns="91425">
            <a:noAutofit/>
          </a:bodyPr>
          <a:lstStyle/>
          <a:p>
            <a:pPr>
              <a:spcBef>
                <a:spcPts val="0"/>
              </a:spcBef>
              <a:buNone/>
            </a:pPr>
            <a:r>
              <a:t/>
            </a:r>
            <a:endParaRPr/>
          </a:p>
        </p:txBody>
      </p:sp>
      <p:pic>
        <p:nvPicPr>
          <p:cNvPr id="255" name="Shape 255"/>
          <p:cNvPicPr preferRelativeResize="0"/>
          <p:nvPr/>
        </p:nvPicPr>
        <p:blipFill>
          <a:blip r:embed="rId3">
            <a:alphaModFix/>
          </a:blip>
          <a:stretch>
            <a:fillRect/>
          </a:stretch>
        </p:blipFill>
        <p:spPr>
          <a:xfrm>
            <a:off x="261824" y="171450"/>
            <a:ext cx="4383582" cy="4526099"/>
          </a:xfrm>
          <a:prstGeom prst="rect">
            <a:avLst/>
          </a:prstGeom>
          <a:noFill/>
          <a:ln>
            <a:noFill/>
          </a:ln>
        </p:spPr>
      </p:pic>
      <p:pic>
        <p:nvPicPr>
          <p:cNvPr id="256" name="Shape 256"/>
          <p:cNvPicPr preferRelativeResize="0"/>
          <p:nvPr/>
        </p:nvPicPr>
        <p:blipFill>
          <a:blip r:embed="rId4">
            <a:alphaModFix/>
          </a:blip>
          <a:stretch>
            <a:fillRect/>
          </a:stretch>
        </p:blipFill>
        <p:spPr>
          <a:xfrm>
            <a:off x="4978800" y="171452"/>
            <a:ext cx="3932199" cy="4656699"/>
          </a:xfrm>
          <a:prstGeom prst="rect">
            <a:avLst/>
          </a:prstGeom>
          <a:noFill/>
          <a:ln>
            <a:noFill/>
          </a:ln>
        </p:spPr>
      </p:pic>
      <p:pic>
        <p:nvPicPr>
          <p:cNvPr id="257" name="Shape 257"/>
          <p:cNvPicPr preferRelativeResize="0"/>
          <p:nvPr/>
        </p:nvPicPr>
        <p:blipFill>
          <a:blip r:embed="rId5">
            <a:alphaModFix/>
          </a:blip>
          <a:stretch>
            <a:fillRect/>
          </a:stretch>
        </p:blipFill>
        <p:spPr>
          <a:xfrm>
            <a:off x="2684452" y="2062674"/>
            <a:ext cx="3352999" cy="5286949"/>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sp>
        <p:nvSpPr>
          <p:cNvPr id="263" name="Shape 263"/>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t/>
            </a:r>
            <a:endParaRPr/>
          </a:p>
        </p:txBody>
      </p:sp>
      <p:sp>
        <p:nvSpPr>
          <p:cNvPr id="264" name="Shape 264"/>
          <p:cNvSpPr txBox="1"/>
          <p:nvPr>
            <p:ph idx="1" type="body"/>
          </p:nvPr>
        </p:nvSpPr>
        <p:spPr>
          <a:xfrm>
            <a:off x="457200" y="1600200"/>
            <a:ext cx="8229600" cy="4526100"/>
          </a:xfrm>
          <a:prstGeom prst="rect">
            <a:avLst/>
          </a:prstGeom>
        </p:spPr>
        <p:txBody>
          <a:bodyPr anchorCtr="0" anchor="t" bIns="91425" lIns="91425" rIns="91425" tIns="91425">
            <a:noAutofit/>
          </a:bodyPr>
          <a:lstStyle/>
          <a:p>
            <a:pPr>
              <a:spcBef>
                <a:spcPts val="0"/>
              </a:spcBef>
              <a:buNone/>
            </a:pPr>
            <a:r>
              <a:t/>
            </a:r>
            <a:endParaRPr/>
          </a:p>
        </p:txBody>
      </p:sp>
      <p:pic>
        <p:nvPicPr>
          <p:cNvPr id="265" name="Shape 265"/>
          <p:cNvPicPr preferRelativeResize="0"/>
          <p:nvPr/>
        </p:nvPicPr>
        <p:blipFill>
          <a:blip r:embed="rId3">
            <a:alphaModFix/>
          </a:blip>
          <a:stretch>
            <a:fillRect/>
          </a:stretch>
        </p:blipFill>
        <p:spPr>
          <a:xfrm>
            <a:off x="147175" y="419725"/>
            <a:ext cx="4334902" cy="5388475"/>
          </a:xfrm>
          <a:prstGeom prst="rect">
            <a:avLst/>
          </a:prstGeom>
          <a:noFill/>
          <a:ln>
            <a:noFill/>
          </a:ln>
        </p:spPr>
      </p:pic>
      <p:pic>
        <p:nvPicPr>
          <p:cNvPr id="266" name="Shape 266"/>
          <p:cNvPicPr preferRelativeResize="0"/>
          <p:nvPr/>
        </p:nvPicPr>
        <p:blipFill>
          <a:blip r:embed="rId4">
            <a:alphaModFix/>
          </a:blip>
          <a:stretch>
            <a:fillRect/>
          </a:stretch>
        </p:blipFill>
        <p:spPr>
          <a:xfrm>
            <a:off x="4575900" y="419725"/>
            <a:ext cx="4434449" cy="5388475"/>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x="0" y="0"/>
          <a:ext cx="0" cy="0"/>
          <a:chOff x="0" y="0"/>
          <a:chExt cx="0" cy="0"/>
        </a:xfrm>
      </p:grpSpPr>
      <p:sp>
        <p:nvSpPr>
          <p:cNvPr id="272" name="Shape 272"/>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t/>
            </a:r>
            <a:endParaRPr/>
          </a:p>
        </p:txBody>
      </p:sp>
      <p:sp>
        <p:nvSpPr>
          <p:cNvPr id="273" name="Shape 273"/>
          <p:cNvSpPr txBox="1"/>
          <p:nvPr>
            <p:ph idx="1" type="body"/>
          </p:nvPr>
        </p:nvSpPr>
        <p:spPr>
          <a:xfrm>
            <a:off x="457200" y="1600200"/>
            <a:ext cx="8229600" cy="4526100"/>
          </a:xfrm>
          <a:prstGeom prst="rect">
            <a:avLst/>
          </a:prstGeom>
        </p:spPr>
        <p:txBody>
          <a:bodyPr anchorCtr="0" anchor="t" bIns="91425" lIns="91425" rIns="91425" tIns="91425">
            <a:noAutofit/>
          </a:bodyPr>
          <a:lstStyle/>
          <a:p>
            <a:pPr>
              <a:spcBef>
                <a:spcPts val="0"/>
              </a:spcBef>
              <a:buNone/>
            </a:pPr>
            <a:r>
              <a:t/>
            </a:r>
            <a:endParaRPr/>
          </a:p>
        </p:txBody>
      </p:sp>
      <p:pic>
        <p:nvPicPr>
          <p:cNvPr id="274" name="Shape 274"/>
          <p:cNvPicPr preferRelativeResize="0"/>
          <p:nvPr/>
        </p:nvPicPr>
        <p:blipFill>
          <a:blip r:embed="rId3">
            <a:alphaModFix/>
          </a:blip>
          <a:stretch>
            <a:fillRect/>
          </a:stretch>
        </p:blipFill>
        <p:spPr>
          <a:xfrm>
            <a:off x="457200" y="346893"/>
            <a:ext cx="4023299" cy="5781356"/>
          </a:xfrm>
          <a:prstGeom prst="rect">
            <a:avLst/>
          </a:prstGeom>
          <a:noFill/>
          <a:ln>
            <a:noFill/>
          </a:ln>
        </p:spPr>
      </p:pic>
      <p:pic>
        <p:nvPicPr>
          <p:cNvPr id="275" name="Shape 275"/>
          <p:cNvPicPr preferRelativeResize="0"/>
          <p:nvPr/>
        </p:nvPicPr>
        <p:blipFill>
          <a:blip r:embed="rId4">
            <a:alphaModFix/>
          </a:blip>
          <a:stretch>
            <a:fillRect/>
          </a:stretch>
        </p:blipFill>
        <p:spPr>
          <a:xfrm>
            <a:off x="4830517" y="348175"/>
            <a:ext cx="4023307" cy="5778799"/>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x="0" y="0"/>
          <a:ext cx="0" cy="0"/>
          <a:chOff x="0" y="0"/>
          <a:chExt cx="0" cy="0"/>
        </a:xfrm>
      </p:grpSpPr>
      <p:sp>
        <p:nvSpPr>
          <p:cNvPr id="281" name="Shape 281"/>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t/>
            </a:r>
            <a:endParaRPr/>
          </a:p>
        </p:txBody>
      </p:sp>
      <p:sp>
        <p:nvSpPr>
          <p:cNvPr id="282" name="Shape 282"/>
          <p:cNvSpPr txBox="1"/>
          <p:nvPr>
            <p:ph idx="1" type="body"/>
          </p:nvPr>
        </p:nvSpPr>
        <p:spPr>
          <a:xfrm>
            <a:off x="457200" y="1600200"/>
            <a:ext cx="8229600" cy="4526100"/>
          </a:xfrm>
          <a:prstGeom prst="rect">
            <a:avLst/>
          </a:prstGeom>
        </p:spPr>
        <p:txBody>
          <a:bodyPr anchorCtr="0" anchor="t" bIns="91425" lIns="91425" rIns="91425" tIns="91425">
            <a:noAutofit/>
          </a:bodyPr>
          <a:lstStyle/>
          <a:p>
            <a:pPr>
              <a:spcBef>
                <a:spcPts val="0"/>
              </a:spcBef>
              <a:buNone/>
            </a:pPr>
            <a:r>
              <a:t/>
            </a:r>
            <a:endParaRPr/>
          </a:p>
        </p:txBody>
      </p:sp>
      <p:pic>
        <p:nvPicPr>
          <p:cNvPr id="283" name="Shape 283"/>
          <p:cNvPicPr preferRelativeResize="0"/>
          <p:nvPr/>
        </p:nvPicPr>
        <p:blipFill>
          <a:blip r:embed="rId3">
            <a:alphaModFix/>
          </a:blip>
          <a:stretch>
            <a:fillRect/>
          </a:stretch>
        </p:blipFill>
        <p:spPr>
          <a:xfrm>
            <a:off x="147612" y="274650"/>
            <a:ext cx="4377385" cy="5823774"/>
          </a:xfrm>
          <a:prstGeom prst="rect">
            <a:avLst/>
          </a:prstGeom>
          <a:noFill/>
          <a:ln>
            <a:noFill/>
          </a:ln>
        </p:spPr>
      </p:pic>
      <p:pic>
        <p:nvPicPr>
          <p:cNvPr id="284" name="Shape 284"/>
          <p:cNvPicPr preferRelativeResize="0"/>
          <p:nvPr/>
        </p:nvPicPr>
        <p:blipFill>
          <a:blip r:embed="rId4">
            <a:alphaModFix/>
          </a:blip>
          <a:stretch>
            <a:fillRect/>
          </a:stretch>
        </p:blipFill>
        <p:spPr>
          <a:xfrm>
            <a:off x="4668339" y="274650"/>
            <a:ext cx="4322860" cy="5823775"/>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x="0" y="0"/>
          <a:ext cx="0" cy="0"/>
          <a:chOff x="0" y="0"/>
          <a:chExt cx="0" cy="0"/>
        </a:xfrm>
      </p:grpSpPr>
      <p:sp>
        <p:nvSpPr>
          <p:cNvPr id="290" name="Shape 290"/>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t/>
            </a:r>
            <a:endParaRPr/>
          </a:p>
        </p:txBody>
      </p:sp>
      <p:sp>
        <p:nvSpPr>
          <p:cNvPr id="291" name="Shape 291"/>
          <p:cNvSpPr txBox="1"/>
          <p:nvPr>
            <p:ph idx="1" type="body"/>
          </p:nvPr>
        </p:nvSpPr>
        <p:spPr>
          <a:xfrm>
            <a:off x="457200" y="1600200"/>
            <a:ext cx="8229600" cy="4526100"/>
          </a:xfrm>
          <a:prstGeom prst="rect">
            <a:avLst/>
          </a:prstGeom>
        </p:spPr>
        <p:txBody>
          <a:bodyPr anchorCtr="0" anchor="t" bIns="91425" lIns="91425" rIns="91425" tIns="91425">
            <a:noAutofit/>
          </a:bodyPr>
          <a:lstStyle/>
          <a:p>
            <a:pPr>
              <a:spcBef>
                <a:spcPts val="0"/>
              </a:spcBef>
              <a:buNone/>
            </a:pPr>
            <a:r>
              <a:t/>
            </a:r>
            <a:endParaRPr/>
          </a:p>
        </p:txBody>
      </p:sp>
      <p:pic>
        <p:nvPicPr>
          <p:cNvPr id="292" name="Shape 292"/>
          <p:cNvPicPr preferRelativeResize="0"/>
          <p:nvPr/>
        </p:nvPicPr>
        <p:blipFill>
          <a:blip r:embed="rId3">
            <a:alphaModFix/>
          </a:blip>
          <a:stretch>
            <a:fillRect/>
          </a:stretch>
        </p:blipFill>
        <p:spPr>
          <a:xfrm>
            <a:off x="246125" y="88125"/>
            <a:ext cx="4759999" cy="3174698"/>
          </a:xfrm>
          <a:prstGeom prst="rect">
            <a:avLst/>
          </a:prstGeom>
          <a:noFill/>
          <a:ln>
            <a:noFill/>
          </a:ln>
        </p:spPr>
      </p:pic>
      <p:pic>
        <p:nvPicPr>
          <p:cNvPr id="293" name="Shape 293"/>
          <p:cNvPicPr preferRelativeResize="0"/>
          <p:nvPr/>
        </p:nvPicPr>
        <p:blipFill>
          <a:blip r:embed="rId4">
            <a:alphaModFix/>
          </a:blip>
          <a:stretch>
            <a:fillRect/>
          </a:stretch>
        </p:blipFill>
        <p:spPr>
          <a:xfrm>
            <a:off x="457200" y="3562350"/>
            <a:ext cx="4029526" cy="3022149"/>
          </a:xfrm>
          <a:prstGeom prst="rect">
            <a:avLst/>
          </a:prstGeom>
          <a:noFill/>
          <a:ln>
            <a:noFill/>
          </a:ln>
        </p:spPr>
      </p:pic>
      <p:pic>
        <p:nvPicPr>
          <p:cNvPr id="294" name="Shape 294"/>
          <p:cNvPicPr preferRelativeResize="0"/>
          <p:nvPr/>
        </p:nvPicPr>
        <p:blipFill>
          <a:blip r:embed="rId5">
            <a:alphaModFix/>
          </a:blip>
          <a:stretch>
            <a:fillRect/>
          </a:stretch>
        </p:blipFill>
        <p:spPr>
          <a:xfrm>
            <a:off x="5099425" y="88125"/>
            <a:ext cx="3933948" cy="5245297"/>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9" name="Shape 299"/>
        <p:cNvGrpSpPr/>
        <p:nvPr/>
      </p:nvGrpSpPr>
      <p:grpSpPr>
        <a:xfrm>
          <a:off x="0" y="0"/>
          <a:ext cx="0" cy="0"/>
          <a:chOff x="0" y="0"/>
          <a:chExt cx="0" cy="0"/>
        </a:xfrm>
      </p:grpSpPr>
      <p:sp>
        <p:nvSpPr>
          <p:cNvPr id="300" name="Shape 300"/>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t/>
            </a:r>
            <a:endParaRPr/>
          </a:p>
        </p:txBody>
      </p:sp>
      <p:sp>
        <p:nvSpPr>
          <p:cNvPr id="301" name="Shape 301"/>
          <p:cNvSpPr txBox="1"/>
          <p:nvPr>
            <p:ph idx="1" type="body"/>
          </p:nvPr>
        </p:nvSpPr>
        <p:spPr>
          <a:xfrm>
            <a:off x="457200" y="1600200"/>
            <a:ext cx="8229600" cy="4526100"/>
          </a:xfrm>
          <a:prstGeom prst="rect">
            <a:avLst/>
          </a:prstGeom>
        </p:spPr>
        <p:txBody>
          <a:bodyPr anchorCtr="0" anchor="t" bIns="91425" lIns="91425" rIns="91425" tIns="91425">
            <a:noAutofit/>
          </a:bodyPr>
          <a:lstStyle/>
          <a:p>
            <a:pPr>
              <a:spcBef>
                <a:spcPts val="0"/>
              </a:spcBef>
              <a:buNone/>
            </a:pPr>
            <a:r>
              <a:t/>
            </a:r>
            <a:endParaRPr/>
          </a:p>
        </p:txBody>
      </p:sp>
      <p:pic>
        <p:nvPicPr>
          <p:cNvPr id="302" name="Shape 302"/>
          <p:cNvPicPr preferRelativeResize="0"/>
          <p:nvPr/>
        </p:nvPicPr>
        <p:blipFill rotWithShape="1">
          <a:blip r:embed="rId3">
            <a:alphaModFix/>
          </a:blip>
          <a:srcRect b="0" l="0" r="0" t="14639"/>
          <a:stretch/>
        </p:blipFill>
        <p:spPr>
          <a:xfrm>
            <a:off x="1545375" y="3057350"/>
            <a:ext cx="5275700" cy="3377627"/>
          </a:xfrm>
          <a:prstGeom prst="rect">
            <a:avLst/>
          </a:prstGeom>
          <a:noFill/>
          <a:ln>
            <a:noFill/>
          </a:ln>
        </p:spPr>
      </p:pic>
      <p:pic>
        <p:nvPicPr>
          <p:cNvPr id="303" name="Shape 303"/>
          <p:cNvPicPr preferRelativeResize="0"/>
          <p:nvPr/>
        </p:nvPicPr>
        <p:blipFill rotWithShape="1">
          <a:blip r:embed="rId4">
            <a:alphaModFix/>
          </a:blip>
          <a:srcRect b="0" l="0" r="0" t="20867"/>
          <a:stretch/>
        </p:blipFill>
        <p:spPr>
          <a:xfrm>
            <a:off x="4354025" y="139325"/>
            <a:ext cx="4789977" cy="2842899"/>
          </a:xfrm>
          <a:prstGeom prst="rect">
            <a:avLst/>
          </a:prstGeom>
          <a:noFill/>
          <a:ln>
            <a:noFill/>
          </a:ln>
        </p:spPr>
      </p:pic>
      <p:pic>
        <p:nvPicPr>
          <p:cNvPr id="304" name="Shape 304"/>
          <p:cNvPicPr preferRelativeResize="0"/>
          <p:nvPr/>
        </p:nvPicPr>
        <p:blipFill>
          <a:blip r:embed="rId5">
            <a:alphaModFix/>
          </a:blip>
          <a:stretch>
            <a:fillRect/>
          </a:stretch>
        </p:blipFill>
        <p:spPr>
          <a:xfrm>
            <a:off x="121000" y="139312"/>
            <a:ext cx="4095750" cy="2733675"/>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x="0" y="0"/>
          <a:ext cx="0" cy="0"/>
          <a:chOff x="0" y="0"/>
          <a:chExt cx="0" cy="0"/>
        </a:xfrm>
      </p:grpSpPr>
      <p:sp>
        <p:nvSpPr>
          <p:cNvPr id="310" name="Shape 310"/>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t/>
            </a:r>
            <a:endParaRPr/>
          </a:p>
        </p:txBody>
      </p:sp>
      <p:sp>
        <p:nvSpPr>
          <p:cNvPr id="311" name="Shape 311"/>
          <p:cNvSpPr txBox="1"/>
          <p:nvPr>
            <p:ph idx="1" type="body"/>
          </p:nvPr>
        </p:nvSpPr>
        <p:spPr>
          <a:xfrm>
            <a:off x="457200" y="1600200"/>
            <a:ext cx="8229600" cy="4526100"/>
          </a:xfrm>
          <a:prstGeom prst="rect">
            <a:avLst/>
          </a:prstGeom>
        </p:spPr>
        <p:txBody>
          <a:bodyPr anchorCtr="0" anchor="t" bIns="91425" lIns="91425" rIns="91425" tIns="91425">
            <a:noAutofit/>
          </a:bodyPr>
          <a:lstStyle/>
          <a:p>
            <a:pPr>
              <a:spcBef>
                <a:spcPts val="0"/>
              </a:spcBef>
              <a:buNone/>
            </a:pPr>
            <a:r>
              <a:t/>
            </a:r>
            <a:endParaRPr/>
          </a:p>
        </p:txBody>
      </p:sp>
      <p:pic>
        <p:nvPicPr>
          <p:cNvPr id="312" name="Shape 312"/>
          <p:cNvPicPr preferRelativeResize="0"/>
          <p:nvPr/>
        </p:nvPicPr>
        <p:blipFill>
          <a:blip r:embed="rId3">
            <a:alphaModFix/>
          </a:blip>
          <a:stretch>
            <a:fillRect/>
          </a:stretch>
        </p:blipFill>
        <p:spPr>
          <a:xfrm>
            <a:off x="240025" y="214175"/>
            <a:ext cx="4325800" cy="5994424"/>
          </a:xfrm>
          <a:prstGeom prst="rect">
            <a:avLst/>
          </a:prstGeom>
          <a:noFill/>
          <a:ln>
            <a:noFill/>
          </a:ln>
        </p:spPr>
      </p:pic>
      <p:pic>
        <p:nvPicPr>
          <p:cNvPr id="313" name="Shape 313"/>
          <p:cNvPicPr preferRelativeResize="0"/>
          <p:nvPr/>
        </p:nvPicPr>
        <p:blipFill>
          <a:blip r:embed="rId4">
            <a:alphaModFix/>
          </a:blip>
          <a:stretch>
            <a:fillRect/>
          </a:stretch>
        </p:blipFill>
        <p:spPr>
          <a:xfrm>
            <a:off x="4699500" y="214175"/>
            <a:ext cx="4235800" cy="5994425"/>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8" name="Shape 318"/>
        <p:cNvGrpSpPr/>
        <p:nvPr/>
      </p:nvGrpSpPr>
      <p:grpSpPr>
        <a:xfrm>
          <a:off x="0" y="0"/>
          <a:ext cx="0" cy="0"/>
          <a:chOff x="0" y="0"/>
          <a:chExt cx="0" cy="0"/>
        </a:xfrm>
      </p:grpSpPr>
      <p:sp>
        <p:nvSpPr>
          <p:cNvPr id="319" name="Shape 319"/>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t/>
            </a:r>
            <a:endParaRPr/>
          </a:p>
        </p:txBody>
      </p:sp>
      <p:sp>
        <p:nvSpPr>
          <p:cNvPr id="320" name="Shape 320"/>
          <p:cNvSpPr txBox="1"/>
          <p:nvPr>
            <p:ph idx="1" type="body"/>
          </p:nvPr>
        </p:nvSpPr>
        <p:spPr>
          <a:xfrm>
            <a:off x="457200" y="1600200"/>
            <a:ext cx="8229600" cy="4526100"/>
          </a:xfrm>
          <a:prstGeom prst="rect">
            <a:avLst/>
          </a:prstGeom>
        </p:spPr>
        <p:txBody>
          <a:bodyPr anchorCtr="0" anchor="t" bIns="91425" lIns="91425" rIns="91425" tIns="91425">
            <a:noAutofit/>
          </a:bodyPr>
          <a:lstStyle/>
          <a:p>
            <a:pPr>
              <a:spcBef>
                <a:spcPts val="0"/>
              </a:spcBef>
              <a:buNone/>
            </a:pPr>
            <a:r>
              <a:t/>
            </a:r>
            <a:endParaRPr/>
          </a:p>
        </p:txBody>
      </p:sp>
      <p:pic>
        <p:nvPicPr>
          <p:cNvPr id="321" name="Shape 321"/>
          <p:cNvPicPr preferRelativeResize="0"/>
          <p:nvPr/>
        </p:nvPicPr>
        <p:blipFill>
          <a:blip r:embed="rId3">
            <a:alphaModFix/>
          </a:blip>
          <a:stretch>
            <a:fillRect/>
          </a:stretch>
        </p:blipFill>
        <p:spPr>
          <a:xfrm>
            <a:off x="2092225" y="137149"/>
            <a:ext cx="4895550" cy="634364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FFC000"/>
              </a:buClr>
              <a:buSzPct val="25000"/>
              <a:buFont typeface="Cabin"/>
              <a:buNone/>
            </a:pPr>
            <a:r>
              <a:rPr b="0" baseline="0" i="0" lang="en-US" sz="4400" u="none" cap="none" strike="noStrike">
                <a:solidFill>
                  <a:srgbClr val="FFC000"/>
                </a:solidFill>
                <a:latin typeface="Cabin"/>
                <a:ea typeface="Cabin"/>
                <a:cs typeface="Cabin"/>
                <a:sym typeface="Cabin"/>
              </a:rPr>
              <a:t>Who Believes It?</a:t>
            </a:r>
          </a:p>
        </p:txBody>
      </p:sp>
      <p:pic>
        <p:nvPicPr>
          <p:cNvPr id="107" name="Shape 107"/>
          <p:cNvPicPr preferRelativeResize="0"/>
          <p:nvPr/>
        </p:nvPicPr>
        <p:blipFill rotWithShape="1">
          <a:blip r:embed="rId3">
            <a:alphaModFix/>
          </a:blip>
          <a:srcRect b="0" l="0" r="0" t="0"/>
          <a:stretch/>
        </p:blipFill>
        <p:spPr>
          <a:xfrm>
            <a:off x="681875" y="1212350"/>
            <a:ext cx="8389796" cy="5044611"/>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6" name="Shape 326"/>
        <p:cNvGrpSpPr/>
        <p:nvPr/>
      </p:nvGrpSpPr>
      <p:grpSpPr>
        <a:xfrm>
          <a:off x="0" y="0"/>
          <a:ext cx="0" cy="0"/>
          <a:chOff x="0" y="0"/>
          <a:chExt cx="0" cy="0"/>
        </a:xfrm>
      </p:grpSpPr>
      <p:pic>
        <p:nvPicPr>
          <p:cNvPr id="327" name="Shape 327"/>
          <p:cNvPicPr preferRelativeResize="0"/>
          <p:nvPr/>
        </p:nvPicPr>
        <p:blipFill rotWithShape="1">
          <a:blip r:embed="rId3">
            <a:alphaModFix/>
          </a:blip>
          <a:srcRect b="0" l="0" r="0" t="0"/>
          <a:stretch/>
        </p:blipFill>
        <p:spPr>
          <a:xfrm>
            <a:off x="0" y="-377369"/>
            <a:ext cx="9027885" cy="7487413"/>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2" name="Shape 332"/>
        <p:cNvGrpSpPr/>
        <p:nvPr/>
      </p:nvGrpSpPr>
      <p:grpSpPr>
        <a:xfrm>
          <a:off x="0" y="0"/>
          <a:ext cx="0" cy="0"/>
          <a:chOff x="0" y="0"/>
          <a:chExt cx="0" cy="0"/>
        </a:xfrm>
      </p:grpSpPr>
      <p:sp>
        <p:nvSpPr>
          <p:cNvPr id="333" name="Shape 333"/>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lang="en-US" sz="3600">
                <a:solidFill>
                  <a:srgbClr val="FFC000"/>
                </a:solidFill>
              </a:rPr>
              <a:t>Large International Coalition</a:t>
            </a:r>
          </a:p>
        </p:txBody>
      </p:sp>
      <p:sp>
        <p:nvSpPr>
          <p:cNvPr id="334" name="Shape 334"/>
          <p:cNvSpPr txBox="1"/>
          <p:nvPr>
            <p:ph idx="1" type="body"/>
          </p:nvPr>
        </p:nvSpPr>
        <p:spPr>
          <a:xfrm>
            <a:off x="457200" y="1600200"/>
            <a:ext cx="4038599" cy="4526100"/>
          </a:xfrm>
          <a:prstGeom prst="rect">
            <a:avLst/>
          </a:prstGeom>
        </p:spPr>
        <p:txBody>
          <a:bodyPr anchorCtr="0" anchor="t" bIns="91425" lIns="91425" rIns="91425" tIns="91425">
            <a:noAutofit/>
          </a:bodyPr>
          <a:lstStyle/>
          <a:p>
            <a:pPr indent="0" lvl="0" marL="0" rtl="0">
              <a:spcBef>
                <a:spcPts val="0"/>
              </a:spcBef>
              <a:buNone/>
            </a:pPr>
            <a:r>
              <a:t/>
            </a:r>
            <a:endParaRPr sz="3000">
              <a:solidFill>
                <a:srgbClr val="FFC000"/>
              </a:solidFill>
              <a:latin typeface="Calibri"/>
              <a:ea typeface="Calibri"/>
              <a:cs typeface="Calibri"/>
              <a:sym typeface="Calibri"/>
            </a:endParaRPr>
          </a:p>
          <a:p>
            <a:pPr indent="-419100" lvl="0" marL="457200" rtl="0">
              <a:spcBef>
                <a:spcPts val="0"/>
              </a:spcBef>
              <a:buClr>
                <a:srgbClr val="FFC000"/>
              </a:buClr>
              <a:buSzPct val="100000"/>
              <a:buFont typeface="Calibri"/>
              <a:buChar char="•"/>
            </a:pPr>
            <a:r>
              <a:rPr lang="en-US" sz="3000">
                <a:solidFill>
                  <a:srgbClr val="FFC000"/>
                </a:solidFill>
                <a:latin typeface="Calibri"/>
                <a:ea typeface="Calibri"/>
                <a:cs typeface="Calibri"/>
                <a:sym typeface="Calibri"/>
              </a:rPr>
              <a:t>6384 Groups</a:t>
            </a:r>
          </a:p>
          <a:p>
            <a:pPr indent="-419100" lvl="0" marL="457200">
              <a:spcBef>
                <a:spcPts val="0"/>
              </a:spcBef>
              <a:buClr>
                <a:srgbClr val="FFC000"/>
              </a:buClr>
              <a:buSzPct val="100000"/>
              <a:buFont typeface="Calibri"/>
              <a:buChar char="•"/>
            </a:pPr>
            <a:r>
              <a:rPr lang="en-US" sz="3000">
                <a:solidFill>
                  <a:srgbClr val="FFC000"/>
                </a:solidFill>
                <a:latin typeface="Calibri"/>
                <a:ea typeface="Calibri"/>
                <a:cs typeface="Calibri"/>
                <a:sym typeface="Calibri"/>
              </a:rPr>
              <a:t>300 Coalition Members</a:t>
            </a:r>
          </a:p>
        </p:txBody>
      </p:sp>
      <p:pic>
        <p:nvPicPr>
          <p:cNvPr id="335" name="Shape 335"/>
          <p:cNvPicPr preferRelativeResize="0"/>
          <p:nvPr/>
        </p:nvPicPr>
        <p:blipFill>
          <a:blip r:embed="rId3">
            <a:alphaModFix/>
          </a:blip>
          <a:stretch>
            <a:fillRect/>
          </a:stretch>
        </p:blipFill>
        <p:spPr>
          <a:xfrm>
            <a:off x="4082573" y="1600198"/>
            <a:ext cx="4604224" cy="4300650"/>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0" name="Shape 340"/>
        <p:cNvGrpSpPr/>
        <p:nvPr/>
      </p:nvGrpSpPr>
      <p:grpSpPr>
        <a:xfrm>
          <a:off x="0" y="0"/>
          <a:ext cx="0" cy="0"/>
          <a:chOff x="0" y="0"/>
          <a:chExt cx="0" cy="0"/>
        </a:xfrm>
      </p:grpSpPr>
      <p:sp>
        <p:nvSpPr>
          <p:cNvPr id="341" name="Shape 341"/>
          <p:cNvSpPr txBox="1"/>
          <p:nvPr>
            <p:ph type="title"/>
          </p:nvPr>
        </p:nvSpPr>
        <p:spPr>
          <a:xfrm>
            <a:off x="794675" y="1170300"/>
            <a:ext cx="7772400" cy="1470000"/>
          </a:xfrm>
          <a:prstGeom prst="rect">
            <a:avLst/>
          </a:prstGeom>
          <a:noFill/>
          <a:ln>
            <a:noFill/>
          </a:ln>
        </p:spPr>
        <p:txBody>
          <a:bodyPr anchorCtr="0" anchor="ctr" bIns="45700" lIns="91425" rIns="91425" tIns="45700">
            <a:noAutofit/>
          </a:bodyPr>
          <a:lstStyle/>
          <a:p>
            <a:pPr indent="0" lvl="0" marL="0" marR="0" rtl="0" algn="ctr">
              <a:spcBef>
                <a:spcPts val="0"/>
              </a:spcBef>
              <a:buClr>
                <a:srgbClr val="FFC000"/>
              </a:buClr>
              <a:buSzPct val="25000"/>
              <a:buFont typeface="Cabin"/>
              <a:buNone/>
            </a:pPr>
            <a:r>
              <a:rPr b="0" baseline="0" i="0" lang="en-US" sz="4400" u="none" cap="none" strike="noStrike">
                <a:solidFill>
                  <a:srgbClr val="FFC000"/>
                </a:solidFill>
                <a:latin typeface="Cabin"/>
                <a:ea typeface="Cabin"/>
                <a:cs typeface="Cabin"/>
                <a:sym typeface="Cabin"/>
              </a:rPr>
              <a:t>Science Has Left The House</a:t>
            </a:r>
            <a:br>
              <a:rPr b="0" baseline="0" i="0" lang="en-US" sz="4400" u="none" cap="none" strike="noStrike">
                <a:solidFill>
                  <a:srgbClr val="FFC000"/>
                </a:solidFill>
                <a:latin typeface="Cabin"/>
                <a:ea typeface="Cabin"/>
                <a:cs typeface="Cabin"/>
                <a:sym typeface="Cabin"/>
              </a:rPr>
            </a:br>
            <a:r>
              <a:rPr b="0" baseline="0" i="0" lang="en-US" sz="4400" u="none" cap="none" strike="noStrike">
                <a:solidFill>
                  <a:srgbClr val="FFC000"/>
                </a:solidFill>
                <a:latin typeface="Cabin"/>
                <a:ea typeface="Cabin"/>
                <a:cs typeface="Cabin"/>
                <a:sym typeface="Cabin"/>
              </a:rPr>
              <a:t> (And The Senate)</a:t>
            </a:r>
          </a:p>
        </p:txBody>
      </p:sp>
      <p:sp>
        <p:nvSpPr>
          <p:cNvPr id="342" name="Shape 342"/>
          <p:cNvSpPr txBox="1"/>
          <p:nvPr>
            <p:ph idx="1" type="body"/>
          </p:nvPr>
        </p:nvSpPr>
        <p:spPr>
          <a:xfrm>
            <a:off x="1533875" y="3385025"/>
            <a:ext cx="6294000" cy="2884800"/>
          </a:xfrm>
          <a:prstGeom prst="rect">
            <a:avLst/>
          </a:prstGeom>
          <a:noFill/>
          <a:ln>
            <a:noFill/>
          </a:ln>
        </p:spPr>
        <p:txBody>
          <a:bodyPr anchorCtr="0" anchor="t" bIns="45700" lIns="91425" rIns="91425" tIns="45700">
            <a:noAutofit/>
          </a:bodyPr>
          <a:lstStyle/>
          <a:p>
            <a:pPr indent="0" lvl="0" marL="0" marR="0" rtl="0" algn="ctr">
              <a:spcBef>
                <a:spcPts val="0"/>
              </a:spcBef>
              <a:buClr>
                <a:srgbClr val="FFC000"/>
              </a:buClr>
              <a:buSzPct val="25000"/>
              <a:buFont typeface="Arial"/>
              <a:buNone/>
            </a:pPr>
            <a:r>
              <a:rPr b="1" baseline="0" i="0" lang="en-US" sz="3200" u="none" cap="none" strike="noStrike">
                <a:solidFill>
                  <a:srgbClr val="FFC000"/>
                </a:solidFill>
                <a:latin typeface="Cabin"/>
                <a:ea typeface="Cabin"/>
                <a:cs typeface="Cabin"/>
                <a:sym typeface="Cabin"/>
              </a:rPr>
              <a:t>Edwina Rogers</a:t>
            </a:r>
          </a:p>
          <a:p>
            <a:pPr indent="0" lvl="0" marL="0" marR="0" rtl="0" algn="ctr">
              <a:spcBef>
                <a:spcPts val="640"/>
              </a:spcBef>
              <a:buClr>
                <a:srgbClr val="FFC000"/>
              </a:buClr>
              <a:buSzPct val="25000"/>
              <a:buFont typeface="Arial"/>
              <a:buNone/>
            </a:pPr>
            <a:r>
              <a:rPr b="1" baseline="0" i="0" lang="en-US" sz="3200" u="none" cap="none" strike="noStrike">
                <a:solidFill>
                  <a:srgbClr val="FFC000"/>
                </a:solidFill>
                <a:latin typeface="Cabin"/>
                <a:ea typeface="Cabin"/>
                <a:cs typeface="Cabin"/>
                <a:sym typeface="Cabin"/>
              </a:rPr>
              <a:t>Secular Policy Institute</a:t>
            </a:r>
          </a:p>
          <a:p>
            <a:pPr indent="0" lvl="0" marL="0" marR="0" rtl="0" algn="ctr">
              <a:spcBef>
                <a:spcPts val="640"/>
              </a:spcBef>
              <a:buClr>
                <a:srgbClr val="FFC000"/>
              </a:buClr>
              <a:buSzPct val="25000"/>
              <a:buFont typeface="Arial"/>
              <a:buNone/>
            </a:pPr>
            <a:r>
              <a:rPr b="1" baseline="0" i="0" lang="en-US" sz="3200" u="none" cap="none" strike="noStrike">
                <a:solidFill>
                  <a:srgbClr val="FFC000"/>
                </a:solidFill>
                <a:latin typeface="Cabin"/>
                <a:ea typeface="Cabin"/>
                <a:cs typeface="Cabin"/>
                <a:sym typeface="Cabin"/>
              </a:rPr>
              <a:t>www.secularpolicyinstitute.net</a:t>
            </a:r>
          </a:p>
          <a:p>
            <a:pPr indent="0" lvl="0" marL="0" marR="0" rtl="0" algn="ctr">
              <a:spcBef>
                <a:spcPts val="640"/>
              </a:spcBef>
              <a:buClr>
                <a:srgbClr val="FFC000"/>
              </a:buClr>
              <a:buSzPct val="25000"/>
              <a:buFont typeface="Arial"/>
              <a:buNone/>
            </a:pPr>
            <a:r>
              <a:rPr b="1" lang="en-US" sz="3200">
                <a:solidFill>
                  <a:srgbClr val="FFC000"/>
                </a:solidFill>
                <a:latin typeface="Cabin"/>
                <a:ea typeface="Cabin"/>
                <a:cs typeface="Cabin"/>
                <a:sym typeface="Cabin"/>
              </a:rPr>
              <a:t>Cell 202 674-7800</a:t>
            </a:r>
          </a:p>
          <a:p>
            <a:pPr indent="0" lvl="0" marL="0" marR="0" rtl="0" algn="ctr">
              <a:spcBef>
                <a:spcPts val="640"/>
              </a:spcBef>
              <a:buClr>
                <a:srgbClr val="FFC000"/>
              </a:buClr>
              <a:buSzPct val="25000"/>
              <a:buFont typeface="Arial"/>
              <a:buNone/>
            </a:pPr>
            <a:r>
              <a:rPr b="1" lang="en-US" sz="3200">
                <a:solidFill>
                  <a:srgbClr val="FFC000"/>
                </a:solidFill>
                <a:latin typeface="Cabin"/>
                <a:ea typeface="Cabin"/>
                <a:cs typeface="Cabin"/>
                <a:sym typeface="Cabin"/>
              </a:rPr>
              <a:t>edwina@secularpolicyinstitute.net</a:t>
            </a:r>
          </a:p>
        </p:txBody>
      </p:sp>
      <p:pic>
        <p:nvPicPr>
          <p:cNvPr id="343" name="Shape 343"/>
          <p:cNvPicPr preferRelativeResize="0"/>
          <p:nvPr/>
        </p:nvPicPr>
        <p:blipFill rotWithShape="1">
          <a:blip r:embed="rId3">
            <a:alphaModFix/>
          </a:blip>
          <a:srcRect b="0" l="0" r="0" t="0"/>
          <a:stretch/>
        </p:blipFill>
        <p:spPr>
          <a:xfrm>
            <a:off x="7015499" y="2419648"/>
            <a:ext cx="1619099" cy="147000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sp>
        <p:nvSpPr>
          <p:cNvPr id="113" name="Shape 11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FFC000"/>
              </a:buClr>
              <a:buFont typeface="Cabin"/>
              <a:buNone/>
            </a:pPr>
            <a:r>
              <a:t/>
            </a:r>
            <a:endParaRPr b="0" baseline="0" i="0" sz="4400" u="none" cap="none" strike="noStrike">
              <a:solidFill>
                <a:srgbClr val="FFC000"/>
              </a:solidFill>
              <a:latin typeface="Cabin"/>
              <a:ea typeface="Cabin"/>
              <a:cs typeface="Cabin"/>
              <a:sym typeface="Cabin"/>
            </a:endParaRPr>
          </a:p>
        </p:txBody>
      </p:sp>
      <p:sp>
        <p:nvSpPr>
          <p:cNvPr id="114" name="Shape 114"/>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139700" lvl="0" marL="342900" marR="0" rtl="0" algn="l">
              <a:spcBef>
                <a:spcPts val="0"/>
              </a:spcBef>
              <a:buClr>
                <a:srgbClr val="FFC000"/>
              </a:buClr>
              <a:buFont typeface="Arial"/>
              <a:buNone/>
            </a:pPr>
            <a:r>
              <a:t/>
            </a:r>
            <a:endParaRPr b="0" baseline="0" i="0" sz="3200" u="none" cap="none" strike="noStrike">
              <a:solidFill>
                <a:srgbClr val="FFC000"/>
              </a:solidFill>
              <a:latin typeface="Calibri"/>
              <a:ea typeface="Calibri"/>
              <a:cs typeface="Calibri"/>
              <a:sym typeface="Calibri"/>
            </a:endParaRPr>
          </a:p>
        </p:txBody>
      </p:sp>
      <p:pic>
        <p:nvPicPr>
          <p:cNvPr id="115" name="Shape 115"/>
          <p:cNvPicPr preferRelativeResize="0"/>
          <p:nvPr/>
        </p:nvPicPr>
        <p:blipFill rotWithShape="1">
          <a:blip r:embed="rId3">
            <a:alphaModFix/>
          </a:blip>
          <a:srcRect b="0" l="-3514" r="-1" t="0"/>
          <a:stretch/>
        </p:blipFill>
        <p:spPr>
          <a:xfrm flipH="1">
            <a:off x="-1000979" y="0"/>
            <a:ext cx="10289510" cy="6858000"/>
          </a:xfrm>
          <a:prstGeom prst="rect">
            <a:avLst/>
          </a:prstGeom>
          <a:noFill/>
          <a:ln>
            <a:noFill/>
          </a:ln>
        </p:spPr>
      </p:pic>
      <p:pic>
        <p:nvPicPr>
          <p:cNvPr id="116" name="Shape 116"/>
          <p:cNvPicPr preferRelativeResize="0"/>
          <p:nvPr/>
        </p:nvPicPr>
        <p:blipFill rotWithShape="1">
          <a:blip r:embed="rId4">
            <a:alphaModFix/>
          </a:blip>
          <a:srcRect b="0" l="0" r="0" t="0"/>
          <a:stretch/>
        </p:blipFill>
        <p:spPr>
          <a:xfrm>
            <a:off x="4926692" y="478970"/>
            <a:ext cx="4217306" cy="413136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pic>
        <p:nvPicPr>
          <p:cNvPr id="122" name="Shape 122"/>
          <p:cNvPicPr preferRelativeResize="0"/>
          <p:nvPr/>
        </p:nvPicPr>
        <p:blipFill rotWithShape="1">
          <a:blip r:embed="rId3">
            <a:alphaModFix/>
          </a:blip>
          <a:srcRect b="0" l="0" r="0" t="0"/>
          <a:stretch/>
        </p:blipFill>
        <p:spPr>
          <a:xfrm>
            <a:off x="-841812" y="0"/>
            <a:ext cx="11242617" cy="68580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FFC000"/>
              </a:buClr>
              <a:buSzPct val="25000"/>
              <a:buFont typeface="Cabin"/>
              <a:buNone/>
            </a:pPr>
            <a:r>
              <a:rPr b="0" baseline="0" i="0" lang="en-US" sz="4400" u="none" cap="none" strike="noStrike">
                <a:solidFill>
                  <a:srgbClr val="FFC000"/>
                </a:solidFill>
                <a:latin typeface="Cabin"/>
                <a:ea typeface="Cabin"/>
                <a:cs typeface="Cabin"/>
                <a:sym typeface="Cabin"/>
              </a:rPr>
              <a:t>Political Fears</a:t>
            </a:r>
          </a:p>
        </p:txBody>
      </p:sp>
      <p:sp>
        <p:nvSpPr>
          <p:cNvPr id="129" name="Shape 129"/>
          <p:cNvSpPr txBox="1"/>
          <p:nvPr>
            <p:ph idx="1" type="body"/>
          </p:nvPr>
        </p:nvSpPr>
        <p:spPr>
          <a:xfrm>
            <a:off x="5116269" y="1600200"/>
            <a:ext cx="3737444" cy="4525963"/>
          </a:xfrm>
          <a:prstGeom prst="rect">
            <a:avLst/>
          </a:prstGeom>
          <a:noFill/>
          <a:ln>
            <a:noFill/>
          </a:ln>
        </p:spPr>
        <p:txBody>
          <a:bodyPr anchorCtr="0" anchor="t" bIns="45700" lIns="91425" rIns="91425" tIns="45700">
            <a:noAutofit/>
          </a:bodyPr>
          <a:lstStyle/>
          <a:p>
            <a:pPr indent="0" lvl="0" marL="0" marR="0" rtl="0" algn="l">
              <a:spcBef>
                <a:spcPts val="0"/>
              </a:spcBef>
              <a:buClr>
                <a:srgbClr val="FFC000"/>
              </a:buClr>
              <a:buSzPct val="25000"/>
              <a:buFont typeface="Arial"/>
              <a:buNone/>
            </a:pPr>
            <a:r>
              <a:rPr b="1" baseline="0" i="0" lang="en-US" sz="3200" u="none" cap="none" strike="noStrike">
                <a:solidFill>
                  <a:srgbClr val="FFC000"/>
                </a:solidFill>
                <a:latin typeface="Cabin"/>
                <a:ea typeface="Cabin"/>
                <a:cs typeface="Cabin"/>
                <a:sym typeface="Cabin"/>
              </a:rPr>
              <a:t>Republicans</a:t>
            </a:r>
          </a:p>
          <a:p>
            <a:pPr indent="-342900" lvl="0" marL="342900" marR="0" rtl="0" algn="l">
              <a:spcBef>
                <a:spcPts val="640"/>
              </a:spcBef>
              <a:buClr>
                <a:srgbClr val="FFC000"/>
              </a:buClr>
              <a:buSzPct val="100000"/>
              <a:buFont typeface="Arial"/>
              <a:buChar char="•"/>
            </a:pPr>
            <a:r>
              <a:rPr b="0" baseline="0" i="0" lang="en-US" sz="3200" u="none" cap="none" strike="noStrike">
                <a:solidFill>
                  <a:srgbClr val="FFC000"/>
                </a:solidFill>
                <a:latin typeface="Calibri"/>
                <a:ea typeface="Calibri"/>
                <a:cs typeface="Calibri"/>
                <a:sym typeface="Calibri"/>
              </a:rPr>
              <a:t>Climate Change</a:t>
            </a:r>
          </a:p>
          <a:p>
            <a:pPr indent="-342900" lvl="0" marL="342900" marR="0" rtl="0" algn="l">
              <a:spcBef>
                <a:spcPts val="640"/>
              </a:spcBef>
              <a:buClr>
                <a:srgbClr val="FFC000"/>
              </a:buClr>
              <a:buSzPct val="100000"/>
              <a:buFont typeface="Arial"/>
              <a:buChar char="•"/>
            </a:pPr>
            <a:r>
              <a:rPr b="0" baseline="0" i="0" lang="en-US" sz="3200" u="none" cap="none" strike="noStrike">
                <a:solidFill>
                  <a:srgbClr val="FFC000"/>
                </a:solidFill>
                <a:latin typeface="Calibri"/>
                <a:ea typeface="Calibri"/>
                <a:cs typeface="Calibri"/>
                <a:sym typeface="Calibri"/>
              </a:rPr>
              <a:t>Evolution</a:t>
            </a:r>
          </a:p>
          <a:p>
            <a:pPr indent="-342900" lvl="0" marL="342900" marR="0" rtl="0" algn="l">
              <a:spcBef>
                <a:spcPts val="640"/>
              </a:spcBef>
              <a:buClr>
                <a:srgbClr val="FFC000"/>
              </a:buClr>
              <a:buSzPct val="100000"/>
              <a:buFont typeface="Arial"/>
              <a:buChar char="•"/>
            </a:pPr>
            <a:r>
              <a:rPr b="0" baseline="0" i="0" lang="en-US" sz="3200" u="none" cap="none" strike="noStrike">
                <a:solidFill>
                  <a:srgbClr val="FFC000"/>
                </a:solidFill>
                <a:latin typeface="Calibri"/>
                <a:ea typeface="Calibri"/>
                <a:cs typeface="Calibri"/>
                <a:sym typeface="Calibri"/>
              </a:rPr>
              <a:t>Stem Cell Research</a:t>
            </a:r>
          </a:p>
          <a:p>
            <a:pPr indent="-342900" lvl="0" marL="342900" marR="0" rtl="0" algn="l">
              <a:spcBef>
                <a:spcPts val="640"/>
              </a:spcBef>
              <a:buClr>
                <a:srgbClr val="FFC000"/>
              </a:buClr>
              <a:buSzPct val="100000"/>
              <a:buFont typeface="Arial"/>
              <a:buChar char="•"/>
            </a:pPr>
            <a:r>
              <a:rPr b="0" baseline="0" i="0" lang="en-US" sz="3200" u="none" cap="none" strike="noStrike">
                <a:solidFill>
                  <a:srgbClr val="FFC000"/>
                </a:solidFill>
                <a:latin typeface="Calibri"/>
                <a:ea typeface="Calibri"/>
                <a:cs typeface="Calibri"/>
                <a:sym typeface="Calibri"/>
              </a:rPr>
              <a:t>Sex Education</a:t>
            </a:r>
          </a:p>
          <a:p>
            <a:pPr indent="-139700" lvl="0" marL="342900" marR="0" rtl="0" algn="l">
              <a:spcBef>
                <a:spcPts val="640"/>
              </a:spcBef>
              <a:buClr>
                <a:srgbClr val="FFC000"/>
              </a:buClr>
              <a:buFont typeface="Arial"/>
              <a:buNone/>
            </a:pPr>
            <a:r>
              <a:t/>
            </a:r>
            <a:endParaRPr b="0" baseline="0" i="0" sz="3200" u="none" cap="none" strike="noStrike">
              <a:solidFill>
                <a:srgbClr val="FFC000"/>
              </a:solidFill>
              <a:latin typeface="Calibri"/>
              <a:ea typeface="Calibri"/>
              <a:cs typeface="Calibri"/>
              <a:sym typeface="Calibri"/>
            </a:endParaRPr>
          </a:p>
        </p:txBody>
      </p:sp>
      <p:sp>
        <p:nvSpPr>
          <p:cNvPr id="130" name="Shape 130"/>
          <p:cNvSpPr txBox="1"/>
          <p:nvPr/>
        </p:nvSpPr>
        <p:spPr>
          <a:xfrm>
            <a:off x="832748" y="1592945"/>
            <a:ext cx="4015015" cy="4525963"/>
          </a:xfrm>
          <a:prstGeom prst="rect">
            <a:avLst/>
          </a:prstGeom>
          <a:noFill/>
          <a:ln>
            <a:noFill/>
          </a:ln>
        </p:spPr>
        <p:txBody>
          <a:bodyPr anchorCtr="0" anchor="t" bIns="45700" lIns="91425" rIns="91425" tIns="45700">
            <a:noAutofit/>
          </a:bodyPr>
          <a:lstStyle/>
          <a:p>
            <a:pPr indent="0" lvl="0" marL="0" marR="0" rtl="0" algn="l">
              <a:spcBef>
                <a:spcPts val="0"/>
              </a:spcBef>
              <a:buClr>
                <a:srgbClr val="FFC000"/>
              </a:buClr>
              <a:buSzPct val="25000"/>
              <a:buFont typeface="Arial"/>
              <a:buNone/>
            </a:pPr>
            <a:r>
              <a:rPr b="1" baseline="0" i="0" lang="en-US" sz="3200" u="none" cap="none" strike="noStrike">
                <a:solidFill>
                  <a:srgbClr val="FFC000"/>
                </a:solidFill>
                <a:latin typeface="Cabin"/>
                <a:ea typeface="Cabin"/>
                <a:cs typeface="Cabin"/>
                <a:sym typeface="Cabin"/>
              </a:rPr>
              <a:t>Democrats</a:t>
            </a:r>
          </a:p>
          <a:p>
            <a:pPr indent="-342900" lvl="0" marL="342900" marR="0" rtl="0" algn="l">
              <a:spcBef>
                <a:spcPts val="640"/>
              </a:spcBef>
              <a:buClr>
                <a:srgbClr val="FFC000"/>
              </a:buClr>
              <a:buSzPct val="100000"/>
              <a:buFont typeface="Arial"/>
              <a:buChar char="•"/>
            </a:pPr>
            <a:r>
              <a:rPr b="0" baseline="0" i="0" lang="en-US" sz="3200" u="none" cap="none" strike="noStrike">
                <a:solidFill>
                  <a:srgbClr val="FFC000"/>
                </a:solidFill>
                <a:latin typeface="Calibri"/>
                <a:ea typeface="Calibri"/>
                <a:cs typeface="Calibri"/>
                <a:sym typeface="Calibri"/>
              </a:rPr>
              <a:t>Nuclear Power</a:t>
            </a:r>
          </a:p>
          <a:p>
            <a:pPr indent="-342900" lvl="0" marL="342900" marR="0" rtl="0" algn="l">
              <a:spcBef>
                <a:spcPts val="640"/>
              </a:spcBef>
              <a:buClr>
                <a:srgbClr val="FFC000"/>
              </a:buClr>
              <a:buSzPct val="100000"/>
              <a:buFont typeface="Arial"/>
              <a:buChar char="•"/>
            </a:pPr>
            <a:r>
              <a:rPr b="0" baseline="0" i="0" lang="en-US" sz="3200" u="none" cap="none" strike="noStrike">
                <a:solidFill>
                  <a:srgbClr val="FFC000"/>
                </a:solidFill>
                <a:latin typeface="Calibri"/>
                <a:ea typeface="Calibri"/>
                <a:cs typeface="Calibri"/>
                <a:sym typeface="Calibri"/>
              </a:rPr>
              <a:t>GM Food</a:t>
            </a:r>
          </a:p>
          <a:p>
            <a:pPr indent="-342900" lvl="0" marL="342900" marR="0" rtl="0" algn="l">
              <a:spcBef>
                <a:spcPts val="640"/>
              </a:spcBef>
              <a:buClr>
                <a:srgbClr val="FFC000"/>
              </a:buClr>
              <a:buSzPct val="100000"/>
              <a:buFont typeface="Arial"/>
              <a:buChar char="•"/>
            </a:pPr>
            <a:r>
              <a:rPr b="0" baseline="0" i="0" lang="en-US" sz="3200" u="none" cap="none" strike="noStrike">
                <a:solidFill>
                  <a:srgbClr val="FFC000"/>
                </a:solidFill>
                <a:latin typeface="Calibri"/>
                <a:ea typeface="Calibri"/>
                <a:cs typeface="Calibri"/>
                <a:sym typeface="Calibri"/>
              </a:rPr>
              <a:t>Industrial Chemistry</a:t>
            </a:r>
          </a:p>
          <a:p>
            <a:pPr indent="-342900" lvl="0" marL="342900" marR="0" rtl="0" algn="l">
              <a:spcBef>
                <a:spcPts val="640"/>
              </a:spcBef>
              <a:buClr>
                <a:srgbClr val="FFC000"/>
              </a:buClr>
              <a:buSzPct val="100000"/>
              <a:buFont typeface="Arial"/>
              <a:buChar char="•"/>
            </a:pPr>
            <a:r>
              <a:rPr b="0" baseline="0" i="0" lang="en-US" sz="3200" u="none" cap="none" strike="noStrike">
                <a:solidFill>
                  <a:srgbClr val="FFC000"/>
                </a:solidFill>
                <a:latin typeface="Calibri"/>
                <a:ea typeface="Calibri"/>
                <a:cs typeface="Calibri"/>
                <a:sym typeface="Calibri"/>
              </a:rPr>
              <a:t>Vaccinations</a:t>
            </a:r>
          </a:p>
          <a:p>
            <a:pPr indent="0" lvl="0" marL="0" marR="0" rtl="0" algn="l">
              <a:spcBef>
                <a:spcPts val="640"/>
              </a:spcBef>
              <a:buClr>
                <a:srgbClr val="FFC000"/>
              </a:buClr>
              <a:buFont typeface="Arial"/>
              <a:buNone/>
            </a:pPr>
            <a:r>
              <a:t/>
            </a:r>
            <a:endParaRPr b="0" baseline="0" i="0" sz="3200" u="none" cap="none" strike="noStrike">
              <a:solidFill>
                <a:srgbClr val="FFC000"/>
              </a:solidFill>
              <a:latin typeface="Calibri"/>
              <a:ea typeface="Calibri"/>
              <a:cs typeface="Calibri"/>
              <a:sym typeface="Calibri"/>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FFC000"/>
              </a:buClr>
              <a:buSzPct val="25000"/>
              <a:buFont typeface="Cabin"/>
              <a:buNone/>
            </a:pPr>
            <a:r>
              <a:rPr b="0" baseline="0" i="0" lang="en-US" sz="4400" u="none" cap="none" strike="noStrike">
                <a:solidFill>
                  <a:srgbClr val="FFC000"/>
                </a:solidFill>
                <a:latin typeface="Cabin"/>
                <a:ea typeface="Cabin"/>
                <a:cs typeface="Cabin"/>
                <a:sym typeface="Cabin"/>
              </a:rPr>
              <a:t>% Federal Budget for R&amp;D</a:t>
            </a:r>
          </a:p>
        </p:txBody>
      </p:sp>
      <p:pic>
        <p:nvPicPr>
          <p:cNvPr id="137" name="Shape 137"/>
          <p:cNvPicPr preferRelativeResize="0"/>
          <p:nvPr/>
        </p:nvPicPr>
        <p:blipFill rotWithShape="1">
          <a:blip r:embed="rId3">
            <a:alphaModFix/>
          </a:blip>
          <a:srcRect b="8499" l="9697" r="5759" t="18130"/>
          <a:stretch/>
        </p:blipFill>
        <p:spPr>
          <a:xfrm>
            <a:off x="1491776" y="1770743"/>
            <a:ext cx="7536108" cy="3497942"/>
          </a:xfrm>
          <a:prstGeom prst="rect">
            <a:avLst/>
          </a:prstGeom>
          <a:noFill/>
          <a:ln>
            <a:noFill/>
          </a:ln>
        </p:spPr>
      </p:pic>
      <p:sp>
        <p:nvSpPr>
          <p:cNvPr id="138" name="Shape 138"/>
          <p:cNvSpPr txBox="1"/>
          <p:nvPr/>
        </p:nvSpPr>
        <p:spPr>
          <a:xfrm>
            <a:off x="457200" y="1596570"/>
            <a:ext cx="1034577" cy="3960058"/>
          </a:xfrm>
          <a:prstGeom prst="rect">
            <a:avLst/>
          </a:prstGeom>
          <a:noFill/>
          <a:ln>
            <a:noFill/>
          </a:ln>
        </p:spPr>
        <p:txBody>
          <a:bodyPr anchorCtr="0" anchor="t" bIns="45700" lIns="91425" rIns="91425" tIns="45700">
            <a:noAutofit/>
          </a:bodyPr>
          <a:lstStyle/>
          <a:p>
            <a:pPr indent="0" lvl="0" marL="0" marR="0" rtl="0" algn="r">
              <a:spcBef>
                <a:spcPts val="0"/>
              </a:spcBef>
              <a:spcAft>
                <a:spcPts val="2000"/>
              </a:spcAft>
              <a:buSzPct val="25000"/>
              <a:buNone/>
            </a:pPr>
            <a:r>
              <a:rPr b="1" baseline="0" i="0" lang="en-US" sz="2800" u="none" cap="none" strike="noStrike">
                <a:solidFill>
                  <a:srgbClr val="FFC000"/>
                </a:solidFill>
                <a:latin typeface="Cabin"/>
                <a:ea typeface="Cabin"/>
                <a:cs typeface="Cabin"/>
                <a:sym typeface="Cabin"/>
              </a:rPr>
              <a:t>10%</a:t>
            </a:r>
          </a:p>
          <a:p>
            <a:pPr indent="0" lvl="0" marL="0" marR="0" rtl="0" algn="r">
              <a:spcBef>
                <a:spcPts val="0"/>
              </a:spcBef>
              <a:spcAft>
                <a:spcPts val="2000"/>
              </a:spcAft>
              <a:buSzPct val="25000"/>
              <a:buNone/>
            </a:pPr>
            <a:r>
              <a:rPr b="1" baseline="0" i="0" lang="en-US" sz="2800" u="none" cap="none" strike="noStrike">
                <a:solidFill>
                  <a:srgbClr val="FFC000"/>
                </a:solidFill>
                <a:latin typeface="Cabin"/>
                <a:ea typeface="Cabin"/>
                <a:cs typeface="Cabin"/>
                <a:sym typeface="Cabin"/>
              </a:rPr>
              <a:t>8%</a:t>
            </a:r>
          </a:p>
          <a:p>
            <a:pPr indent="0" lvl="0" marL="0" marR="0" rtl="0" algn="r">
              <a:spcBef>
                <a:spcPts val="0"/>
              </a:spcBef>
              <a:spcAft>
                <a:spcPts val="2000"/>
              </a:spcAft>
              <a:buSzPct val="25000"/>
              <a:buNone/>
            </a:pPr>
            <a:r>
              <a:rPr b="1" baseline="0" i="0" lang="en-US" sz="2800" u="none" cap="none" strike="noStrike">
                <a:solidFill>
                  <a:srgbClr val="FFC000"/>
                </a:solidFill>
                <a:latin typeface="Cabin"/>
                <a:ea typeface="Cabin"/>
                <a:cs typeface="Cabin"/>
                <a:sym typeface="Cabin"/>
              </a:rPr>
              <a:t>6%</a:t>
            </a:r>
          </a:p>
          <a:p>
            <a:pPr indent="0" lvl="0" marL="0" marR="0" rtl="0" algn="r">
              <a:spcBef>
                <a:spcPts val="0"/>
              </a:spcBef>
              <a:spcAft>
                <a:spcPts val="2000"/>
              </a:spcAft>
              <a:buSzPct val="25000"/>
              <a:buNone/>
            </a:pPr>
            <a:r>
              <a:rPr b="1" baseline="0" i="0" lang="en-US" sz="2800" u="none" cap="none" strike="noStrike">
                <a:solidFill>
                  <a:srgbClr val="FFC000"/>
                </a:solidFill>
                <a:latin typeface="Cabin"/>
                <a:ea typeface="Cabin"/>
                <a:cs typeface="Cabin"/>
                <a:sym typeface="Cabin"/>
              </a:rPr>
              <a:t>4%</a:t>
            </a:r>
          </a:p>
          <a:p>
            <a:pPr indent="0" lvl="0" marL="0" marR="0" rtl="0" algn="r">
              <a:spcBef>
                <a:spcPts val="0"/>
              </a:spcBef>
              <a:spcAft>
                <a:spcPts val="2000"/>
              </a:spcAft>
              <a:buSzPct val="25000"/>
              <a:buNone/>
            </a:pPr>
            <a:r>
              <a:rPr b="1" baseline="0" i="0" lang="en-US" sz="2800" u="none" cap="none" strike="noStrike">
                <a:solidFill>
                  <a:srgbClr val="FFC000"/>
                </a:solidFill>
                <a:latin typeface="Cabin"/>
                <a:ea typeface="Cabin"/>
                <a:cs typeface="Cabin"/>
                <a:sym typeface="Cabin"/>
              </a:rPr>
              <a:t>2%</a:t>
            </a:r>
          </a:p>
          <a:p>
            <a:pPr indent="0" lvl="0" marL="0" marR="0" rtl="0" algn="r">
              <a:spcBef>
                <a:spcPts val="0"/>
              </a:spcBef>
              <a:spcAft>
                <a:spcPts val="2000"/>
              </a:spcAft>
              <a:buSzPct val="25000"/>
              <a:buNone/>
            </a:pPr>
            <a:r>
              <a:rPr b="1" baseline="0" i="0" lang="en-US" sz="2800" u="none" cap="none" strike="noStrike">
                <a:solidFill>
                  <a:srgbClr val="FFC000"/>
                </a:solidFill>
                <a:latin typeface="Cabin"/>
                <a:ea typeface="Cabin"/>
                <a:cs typeface="Cabin"/>
                <a:sym typeface="Cabin"/>
              </a:rPr>
              <a:t>0%</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x="0" y="0"/>
          <a:ext cx="0" cy="0"/>
          <a:chOff x="0" y="0"/>
          <a:chExt cx="0" cy="0"/>
        </a:xfrm>
      </p:grpSpPr>
      <p:sp>
        <p:nvSpPr>
          <p:cNvPr id="144" name="Shape 144"/>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139700" lvl="0" marL="342900" marR="0" rtl="0" algn="l">
              <a:spcBef>
                <a:spcPts val="0"/>
              </a:spcBef>
              <a:buClr>
                <a:srgbClr val="FFC000"/>
              </a:buClr>
              <a:buFont typeface="Arial"/>
              <a:buNone/>
            </a:pPr>
            <a:r>
              <a:t/>
            </a:r>
            <a:endParaRPr b="0" baseline="0" i="0" sz="3200" u="none" cap="none" strike="noStrike">
              <a:solidFill>
                <a:srgbClr val="FFC000"/>
              </a:solidFill>
              <a:latin typeface="Calibri"/>
              <a:ea typeface="Calibri"/>
              <a:cs typeface="Calibri"/>
              <a:sym typeface="Calibri"/>
            </a:endParaRPr>
          </a:p>
        </p:txBody>
      </p:sp>
      <p:pic>
        <p:nvPicPr>
          <p:cNvPr id="145" name="Shape 145"/>
          <p:cNvPicPr preferRelativeResize="0"/>
          <p:nvPr/>
        </p:nvPicPr>
        <p:blipFill rotWithShape="1">
          <a:blip r:embed="rId3">
            <a:alphaModFix/>
          </a:blip>
          <a:srcRect b="0" l="0" r="0" t="0"/>
          <a:stretch/>
        </p:blipFill>
        <p:spPr>
          <a:xfrm flipH="1">
            <a:off x="-820049" y="-7255"/>
            <a:ext cx="10297880" cy="6865254"/>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FFC000"/>
              </a:buClr>
              <a:buSzPct val="25000"/>
              <a:buFont typeface="Cabin"/>
              <a:buNone/>
            </a:pPr>
            <a:r>
              <a:rPr b="0" baseline="0" i="0" lang="en-US" sz="4400" u="none" cap="none" strike="noStrike">
                <a:solidFill>
                  <a:srgbClr val="FFC000"/>
                </a:solidFill>
                <a:latin typeface="Cabin"/>
                <a:ea typeface="Cabin"/>
                <a:cs typeface="Cabin"/>
                <a:sym typeface="Cabin"/>
              </a:rPr>
              <a:t>Anti-Science Tactics</a:t>
            </a:r>
          </a:p>
        </p:txBody>
      </p:sp>
      <p:sp>
        <p:nvSpPr>
          <p:cNvPr id="152" name="Shape 152"/>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342900" lvl="0" marL="342900" marR="0" rtl="0" algn="l">
              <a:spcBef>
                <a:spcPts val="0"/>
              </a:spcBef>
              <a:buClr>
                <a:srgbClr val="FFC000"/>
              </a:buClr>
              <a:buSzPct val="100000"/>
              <a:buFont typeface="Arial"/>
              <a:buChar char="•"/>
            </a:pPr>
            <a:r>
              <a:rPr b="0" baseline="0" i="0" lang="en-US" sz="4000" u="none" cap="none" strike="noStrike">
                <a:solidFill>
                  <a:srgbClr val="FFC000"/>
                </a:solidFill>
                <a:latin typeface="Calibri"/>
                <a:ea typeface="Calibri"/>
                <a:cs typeface="Calibri"/>
                <a:sym typeface="Calibri"/>
              </a:rPr>
              <a:t>“Intellectual arrogance”</a:t>
            </a:r>
          </a:p>
          <a:p>
            <a:pPr indent="-342900" lvl="0" marL="342900" marR="0" rtl="0" algn="l">
              <a:spcBef>
                <a:spcPts val="800"/>
              </a:spcBef>
              <a:buClr>
                <a:srgbClr val="FFC000"/>
              </a:buClr>
              <a:buSzPct val="100000"/>
              <a:buFont typeface="Arial"/>
              <a:buChar char="•"/>
            </a:pPr>
            <a:r>
              <a:rPr b="0" baseline="0" i="0" lang="en-US" sz="4000" u="none" cap="none" strike="noStrike">
                <a:solidFill>
                  <a:srgbClr val="FFC000"/>
                </a:solidFill>
                <a:latin typeface="Calibri"/>
                <a:ea typeface="Calibri"/>
                <a:cs typeface="Calibri"/>
                <a:sym typeface="Calibri"/>
              </a:rPr>
              <a:t>“Hear both sides of the issue”</a:t>
            </a:r>
          </a:p>
          <a:p>
            <a:pPr indent="-342900" lvl="0" marL="342900" marR="0" rtl="0" algn="l">
              <a:spcBef>
                <a:spcPts val="800"/>
              </a:spcBef>
              <a:buClr>
                <a:srgbClr val="FFC000"/>
              </a:buClr>
              <a:buSzPct val="100000"/>
              <a:buFont typeface="Arial"/>
              <a:buChar char="•"/>
            </a:pPr>
            <a:r>
              <a:rPr b="0" baseline="0" i="0" lang="en-US" sz="4000" u="none" cap="none" strike="noStrike">
                <a:solidFill>
                  <a:srgbClr val="FFC000"/>
                </a:solidFill>
                <a:latin typeface="Calibri"/>
                <a:ea typeface="Calibri"/>
                <a:cs typeface="Calibri"/>
                <a:sym typeface="Calibri"/>
              </a:rPr>
              <a:t>“Not all scientists agree”</a:t>
            </a:r>
          </a:p>
          <a:p>
            <a:pPr indent="-342900" lvl="0" marL="342900" marR="0" rtl="0" algn="l">
              <a:spcBef>
                <a:spcPts val="800"/>
              </a:spcBef>
              <a:buClr>
                <a:srgbClr val="FFC000"/>
              </a:buClr>
              <a:buSzPct val="100000"/>
              <a:buFont typeface="Arial"/>
              <a:buChar char="•"/>
            </a:pPr>
            <a:r>
              <a:rPr b="0" baseline="0" i="0" lang="en-US" sz="4000" u="none" cap="none" strike="noStrike">
                <a:solidFill>
                  <a:srgbClr val="FFC000"/>
                </a:solidFill>
                <a:latin typeface="Calibri"/>
                <a:ea typeface="Calibri"/>
                <a:cs typeface="Calibri"/>
                <a:sym typeface="Calibri"/>
              </a:rPr>
              <a:t>“My heart and my faith tell me…”</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Edwina Rogers TAM 2015 Speech">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4.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